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Lst>
  <p:sldSz cy="10058400" cx="7772400"/>
  <p:notesSz cx="6858000" cy="9144000"/>
  <p:embeddedFontLst>
    <p:embeddedFont>
      <p:font typeface="Halant"/>
      <p:regular r:id="rId34"/>
      <p:bold r:id="rId35"/>
    </p:embeddedFont>
    <p:embeddedFont>
      <p:font typeface="Inter"/>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font" Target="fonts/Halant-bold.fntdata"/><Relationship Id="rId12" Type="http://schemas.openxmlformats.org/officeDocument/2006/relationships/slide" Target="slides/slide7.xml"/><Relationship Id="rId34" Type="http://schemas.openxmlformats.org/officeDocument/2006/relationships/font" Target="fonts/Halant-regular.fntdata"/><Relationship Id="rId15" Type="http://schemas.openxmlformats.org/officeDocument/2006/relationships/slide" Target="slides/slide10.xml"/><Relationship Id="rId37" Type="http://schemas.openxmlformats.org/officeDocument/2006/relationships/font" Target="fonts/Inter-bold.fntdata"/><Relationship Id="rId14" Type="http://schemas.openxmlformats.org/officeDocument/2006/relationships/slide" Target="slides/slide9.xml"/><Relationship Id="rId36" Type="http://schemas.openxmlformats.org/officeDocument/2006/relationships/font" Target="fonts/Inter-regular.fntdata"/><Relationship Id="rId17" Type="http://schemas.openxmlformats.org/officeDocument/2006/relationships/slide" Target="slides/slide12.xml"/><Relationship Id="rId39" Type="http://schemas.openxmlformats.org/officeDocument/2006/relationships/font" Target="fonts/Inter-boldItalic.fntdata"/><Relationship Id="rId16" Type="http://schemas.openxmlformats.org/officeDocument/2006/relationships/slide" Target="slides/slide11.xml"/><Relationship Id="rId38" Type="http://schemas.openxmlformats.org/officeDocument/2006/relationships/font" Target="fonts/Inter-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22d2783fa6_0_6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22d2783fa6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22d2783fa6_0_23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322d2783fa6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322d2783fa6_0_24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322d2783fa6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322d2783fa6_0_26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322d2783fa6_0_2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22d2783fa6_0_27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322d2783fa6_0_2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22d2783fa6_0_29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322d2783fa6_0_2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322d2783fa6_0_30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322d2783fa6_0_3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22d2783fa6_0_32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322d2783fa6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322d2783fa6_0_3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322d2783fa6_0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22d2783fa6_0_35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322d2783fa6_0_3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322d2783fa6_0_36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322d2783fa6_0_3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322d2783fa6_0_11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322d2783fa6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322d2783fa6_0_38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67" name="Google Shape;367;g322d2783fa6_0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22d2783fa6_0_39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322d2783fa6_0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22d2783fa6_0_41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322d2783fa6_0_4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322d2783fa6_0_42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322d2783fa6_0_4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322d2783fa6_0_44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322d2783fa6_0_4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g322d2783fa6_0_4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452" name="Google Shape;452;g322d2783fa6_0_4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322d2783fa6_0_47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469" name="Google Shape;469;g322d2783fa6_0_4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32d75987781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32d7598778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g32d75987781_0_3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1" name="Google Shape;521;g32d75987781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22d2783fa6_0_12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322d2783fa6_0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22d2783fa6_0_14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322d2783fa6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22d2783fa6_0_1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22d2783fa6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322d2783fa6_0_17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322d2783fa6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22d2783fa6_0_18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322d2783fa6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22d2783fa6_0_20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22d2783fa6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22d2783fa6_0_21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22d2783fa6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png"/><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Instructions</a:t>
            </a:r>
            <a:endParaRPr sz="1900">
              <a:solidFill>
                <a:schemeClr val="dk1"/>
              </a:solidFill>
              <a:latin typeface="Halant"/>
              <a:ea typeface="Halant"/>
              <a:cs typeface="Halant"/>
              <a:sym typeface="Halant"/>
            </a:endParaRPr>
          </a:p>
        </p:txBody>
      </p:sp>
      <p:pic>
        <p:nvPicPr>
          <p:cNvPr id="55" name="Google Shape;55;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6" name="Google Shape;56;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7" name="Google Shape;57;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59" name="Google Shape;59;p13"/>
          <p:cNvSpPr txBox="1"/>
          <p:nvPr/>
        </p:nvSpPr>
        <p:spPr>
          <a:xfrm>
            <a:off x="594300" y="807688"/>
            <a:ext cx="6583800" cy="84966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Research </a:t>
            </a:r>
            <a:r>
              <a:rPr lang="en" sz="1200">
                <a:solidFill>
                  <a:schemeClr val="dk1"/>
                </a:solidFill>
                <a:latin typeface="Halant"/>
                <a:ea typeface="Halant"/>
                <a:cs typeface="Halant"/>
                <a:sym typeface="Halant"/>
              </a:rPr>
              <a:t>an assigned event from WWII and complete your WWII Timeline Event Graphic Organizer. Then, work with the class to organize the events around the room in chronological order. Finally, </a:t>
            </a:r>
            <a:r>
              <a:rPr lang="en" sz="1200">
                <a:solidFill>
                  <a:schemeClr val="dk1"/>
                </a:solidFill>
                <a:latin typeface="Halant"/>
                <a:ea typeface="Halant"/>
                <a:cs typeface="Halant"/>
                <a:sym typeface="Halant"/>
              </a:rPr>
              <a:t>choose which events you think are the five most important events </a:t>
            </a:r>
            <a:r>
              <a:rPr lang="en" sz="1200">
                <a:solidFill>
                  <a:schemeClr val="dk1"/>
                </a:solidFill>
                <a:latin typeface="Halant"/>
                <a:ea typeface="Halant"/>
                <a:cs typeface="Halant"/>
                <a:sym typeface="Halant"/>
              </a:rPr>
              <a:t>from WWII and fill out the Most Important Events in WWII Graphic Organizer.</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ctr">
              <a:lnSpc>
                <a:spcPct val="100000"/>
              </a:lnSpc>
              <a:spcBef>
                <a:spcPts val="0"/>
              </a:spcBef>
              <a:spcAft>
                <a:spcPts val="0"/>
              </a:spcAft>
              <a:buNone/>
            </a:pPr>
            <a:r>
              <a:rPr b="1" lang="en" sz="1200">
                <a:solidFill>
                  <a:schemeClr val="dk1"/>
                </a:solidFill>
                <a:latin typeface="Inter"/>
                <a:ea typeface="Inter"/>
                <a:cs typeface="Inter"/>
                <a:sym typeface="Inter"/>
              </a:rPr>
              <a:t>List of Events:</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Japanese invasion of Manchuria (September 18, 1931)</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Germany and Japan sign Anti-Comintern Pact (November 25, 1936)</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Japan invades China (Second Sino-Japanese War) (July 7, 1937)</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Germany annexes Austria (</a:t>
            </a:r>
            <a:r>
              <a:rPr i="1" lang="en" sz="1200">
                <a:solidFill>
                  <a:schemeClr val="dk1"/>
                </a:solidFill>
                <a:latin typeface="Inter"/>
                <a:ea typeface="Inter"/>
                <a:cs typeface="Inter"/>
                <a:sym typeface="Inter"/>
              </a:rPr>
              <a:t>Anschluss) </a:t>
            </a:r>
            <a:r>
              <a:rPr lang="en" sz="1200">
                <a:solidFill>
                  <a:schemeClr val="dk1"/>
                </a:solidFill>
                <a:latin typeface="Inter"/>
                <a:ea typeface="Inter"/>
                <a:cs typeface="Inter"/>
                <a:sym typeface="Inter"/>
              </a:rPr>
              <a:t>(March 11-13, 1938)</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Munich Agreement signed (September 29, 1938)</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Nazi Germany and USSR sign Non-Aggression Pact (August 23, 1939)</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Germany invades Poland (September 1, 1939)</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Invasion of France (May 10 - June 25, 1940)</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France and Germany sign Armistice Agreement (June 22, 1940)</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Battle of Britain (July 10, 1940- October 31, 1940)</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Italian Invasion of Egypt (September 13, 1940)</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Tripartite </a:t>
            </a:r>
            <a:r>
              <a:rPr lang="en" sz="1200">
                <a:solidFill>
                  <a:schemeClr val="dk1"/>
                </a:solidFill>
                <a:latin typeface="Inter"/>
                <a:ea typeface="Inter"/>
                <a:cs typeface="Inter"/>
                <a:sym typeface="Inter"/>
              </a:rPr>
              <a:t>Pact</a:t>
            </a:r>
            <a:r>
              <a:rPr lang="en" sz="1200">
                <a:solidFill>
                  <a:schemeClr val="dk1"/>
                </a:solidFill>
                <a:latin typeface="Inter"/>
                <a:ea typeface="Inter"/>
                <a:cs typeface="Inter"/>
                <a:sym typeface="Inter"/>
              </a:rPr>
              <a:t> signed (September 27, 1940)</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Operation Compass (December 9, 1940 - February 7, 1941)</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Siege of Tobruk (April - November 1941)</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Nazi Germany and Axis Powers invade USSR (Operation Barbarossa) (June 22, 1941- November 1941)</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Japanese bomb Pearl Harbor (December 7, 1941)</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US declares war on Japan (December 8, 1941)</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Wannsee </a:t>
            </a:r>
            <a:r>
              <a:rPr lang="en" sz="1200">
                <a:solidFill>
                  <a:schemeClr val="dk1"/>
                </a:solidFill>
                <a:latin typeface="Inter"/>
                <a:ea typeface="Inter"/>
                <a:cs typeface="Inter"/>
                <a:sym typeface="Inter"/>
              </a:rPr>
              <a:t>Conference</a:t>
            </a:r>
            <a:r>
              <a:rPr lang="en" sz="1200">
                <a:solidFill>
                  <a:schemeClr val="dk1"/>
                </a:solidFill>
                <a:latin typeface="Inter"/>
                <a:ea typeface="Inter"/>
                <a:cs typeface="Inter"/>
                <a:sym typeface="Inter"/>
              </a:rPr>
              <a:t> (January 20, 1942)</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Fall of Singapore (February 15, 1942)</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Doolittle Raid (April 18, 1942)</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Battle of Midway (June 1942)</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Battle of Stalingrad (July 17, 1942- February 2, 1943)</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Guadalcanal Campaign (August 7, 1942-February 9, 1943)</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Operation Torch (November 1942)</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Mussolini’s Deposition</a:t>
            </a:r>
            <a:r>
              <a:rPr lang="en" sz="1200">
                <a:solidFill>
                  <a:schemeClr val="dk1"/>
                </a:solidFill>
                <a:latin typeface="Inter"/>
                <a:ea typeface="Inter"/>
                <a:cs typeface="Inter"/>
                <a:sym typeface="Inter"/>
              </a:rPr>
              <a:t> (July 25, 1943)</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D-Day (June 6, 1944)</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Battle of the Philippine Sea (June 19-20, 1944)</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Battle of the Bulge (December 16, 1944)</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Battle of Iwo Jima (February 19 - March 26, 1945)</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Battle of Okinawa (April 1 - June 22, 1945)</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Tokyo Firebombing (March 9-10, 1945</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Hitler’s Death (April 30, 1945)</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Germany Surrenders (May 7-8, 1945)</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US drops atomic bomb on Hiroshima and Nagasaki (August 6 &amp; 9, 1945)</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Japan Surrenders (September 2, 1945)</a:t>
            </a:r>
            <a:endParaRPr sz="1200">
              <a:solidFill>
                <a:schemeClr val="dk1"/>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8" name="Shape 198"/>
        <p:cNvGrpSpPr/>
        <p:nvPr/>
      </p:nvGrpSpPr>
      <p:grpSpPr>
        <a:xfrm>
          <a:off x="0" y="0"/>
          <a:ext cx="0" cy="0"/>
          <a:chOff x="0" y="0"/>
          <a:chExt cx="0" cy="0"/>
        </a:xfrm>
      </p:grpSpPr>
      <p:sp>
        <p:nvSpPr>
          <p:cNvPr id="199" name="Google Shape;199;p22"/>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200" name="Google Shape;200;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1" name="Google Shape;201;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2" name="Google Shape;202;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03" name="Google Shape;203;p22"/>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204" name="Google Shape;204;p22"/>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205" name="Google Shape;205;p22"/>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France and Germany Sign Armistice Agreement </a:t>
            </a:r>
            <a:endParaRPr b="1" sz="1200">
              <a:solidFill>
                <a:srgbClr val="E95C3D"/>
              </a:solidFill>
              <a:latin typeface="Inter"/>
              <a:ea typeface="Inter"/>
              <a:cs typeface="Inter"/>
              <a:sym typeface="Inter"/>
            </a:endParaRPr>
          </a:p>
        </p:txBody>
      </p:sp>
      <p:sp>
        <p:nvSpPr>
          <p:cNvPr id="206" name="Google Shape;206;p22"/>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After the German invasion of France, the French surrendered and signed an </a:t>
            </a:r>
            <a:r>
              <a:rPr b="1" lang="en" sz="1200">
                <a:solidFill>
                  <a:srgbClr val="E95C3D"/>
                </a:solidFill>
                <a:latin typeface="Inter"/>
                <a:ea typeface="Inter"/>
                <a:cs typeface="Inter"/>
                <a:sym typeface="Inter"/>
              </a:rPr>
              <a:t>armistice</a:t>
            </a:r>
            <a:r>
              <a:rPr b="1" lang="en" sz="1200">
                <a:solidFill>
                  <a:srgbClr val="E95C3D"/>
                </a:solidFill>
                <a:latin typeface="Inter"/>
                <a:ea typeface="Inter"/>
                <a:cs typeface="Inter"/>
                <a:sym typeface="Inter"/>
              </a:rPr>
              <a:t> with the Nazis.</a:t>
            </a:r>
            <a:endParaRPr b="1" sz="1200">
              <a:solidFill>
                <a:srgbClr val="E95C3D"/>
              </a:solidFill>
              <a:latin typeface="Inter"/>
              <a:ea typeface="Inter"/>
              <a:cs typeface="Inter"/>
              <a:sym typeface="Inter"/>
            </a:endParaRPr>
          </a:p>
        </p:txBody>
      </p:sp>
      <p:sp>
        <p:nvSpPr>
          <p:cNvPr id="207" name="Google Shape;207;p22"/>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208" name="Google Shape;208;p22"/>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Nazi expansionist policies fueled their invasion of France in 1940. This may have been in part fueled by revenge for the Treaty of Versailles; the armistice was signed at the same place where the 1918 armistice was signed.</a:t>
            </a:r>
            <a:endParaRPr b="1" sz="1200">
              <a:solidFill>
                <a:srgbClr val="E95C3D"/>
              </a:solidFill>
              <a:latin typeface="Inter"/>
              <a:ea typeface="Inter"/>
              <a:cs typeface="Inter"/>
              <a:sym typeface="Inter"/>
            </a:endParaRPr>
          </a:p>
        </p:txBody>
      </p:sp>
      <p:sp>
        <p:nvSpPr>
          <p:cNvPr id="209" name="Google Shape;209;p22"/>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France was split into two: the northern part was occupied by the Germans, and the southern part was governed by the new French government in Vichy which collaborated directly with the Nazis.</a:t>
            </a:r>
            <a:endParaRPr b="1" sz="1200">
              <a:solidFill>
                <a:srgbClr val="E95C3D"/>
              </a:solidFill>
              <a:latin typeface="Inter"/>
              <a:ea typeface="Inter"/>
              <a:cs typeface="Inter"/>
              <a:sym typeface="Inter"/>
            </a:endParaRPr>
          </a:p>
        </p:txBody>
      </p:sp>
      <p:sp>
        <p:nvSpPr>
          <p:cNvPr id="210" name="Google Shape;210;p22"/>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June 22, 1940</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211" name="Google Shape;211;p22"/>
          <p:cNvPicPr preferRelativeResize="0"/>
          <p:nvPr/>
        </p:nvPicPr>
        <p:blipFill>
          <a:blip r:embed="rId5">
            <a:alphaModFix/>
          </a:blip>
          <a:stretch>
            <a:fillRect/>
          </a:stretch>
        </p:blipFill>
        <p:spPr>
          <a:xfrm>
            <a:off x="822300" y="6299204"/>
            <a:ext cx="3073475" cy="204898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5" name="Shape 215"/>
        <p:cNvGrpSpPr/>
        <p:nvPr/>
      </p:nvGrpSpPr>
      <p:grpSpPr>
        <a:xfrm>
          <a:off x="0" y="0"/>
          <a:ext cx="0" cy="0"/>
          <a:chOff x="0" y="0"/>
          <a:chExt cx="0" cy="0"/>
        </a:xfrm>
      </p:grpSpPr>
      <p:sp>
        <p:nvSpPr>
          <p:cNvPr id="216" name="Google Shape;216;p23"/>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217" name="Google Shape;217;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18" name="Google Shape;218;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19" name="Google Shape;219;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20" name="Google Shape;220;p23"/>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221" name="Google Shape;221;p23"/>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222" name="Google Shape;222;p23"/>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Battle of Britain</a:t>
            </a:r>
            <a:endParaRPr b="1" sz="1200">
              <a:solidFill>
                <a:srgbClr val="E95C3D"/>
              </a:solidFill>
              <a:latin typeface="Inter"/>
              <a:ea typeface="Inter"/>
              <a:cs typeface="Inter"/>
              <a:sym typeface="Inter"/>
            </a:endParaRPr>
          </a:p>
        </p:txBody>
      </p:sp>
      <p:sp>
        <p:nvSpPr>
          <p:cNvPr id="223" name="Google Shape;223;p23"/>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battle fought over Southern England and the British Channel was conducted almost entirely by air. It was fought between the German Luftwaffe and the </a:t>
            </a:r>
            <a:r>
              <a:rPr b="1" lang="en" sz="1200">
                <a:solidFill>
                  <a:srgbClr val="E95C3D"/>
                </a:solidFill>
                <a:latin typeface="Inter"/>
                <a:ea typeface="Inter"/>
                <a:cs typeface="Inter"/>
                <a:sym typeface="Inter"/>
              </a:rPr>
              <a:t>British RAF.</a:t>
            </a:r>
            <a:r>
              <a:rPr b="1" lang="en" sz="1200">
                <a:solidFill>
                  <a:srgbClr val="E95C3D"/>
                </a:solidFill>
                <a:latin typeface="Inter"/>
                <a:ea typeface="Inter"/>
                <a:cs typeface="Inter"/>
                <a:sym typeface="Inter"/>
              </a:rPr>
              <a:t> It </a:t>
            </a:r>
            <a:r>
              <a:rPr b="1" lang="en" sz="1200">
                <a:solidFill>
                  <a:srgbClr val="E95C3D"/>
                </a:solidFill>
                <a:latin typeface="Inter"/>
                <a:ea typeface="Inter"/>
                <a:cs typeface="Inter"/>
                <a:sym typeface="Inter"/>
              </a:rPr>
              <a:t>initially</a:t>
            </a:r>
            <a:r>
              <a:rPr b="1" lang="en" sz="1200">
                <a:solidFill>
                  <a:srgbClr val="E95C3D"/>
                </a:solidFill>
                <a:latin typeface="Inter"/>
                <a:ea typeface="Inter"/>
                <a:cs typeface="Inter"/>
                <a:sym typeface="Inter"/>
              </a:rPr>
              <a:t> started with the Germans attacking channel shipping, airfields, and radar stations, and eventually included the massive bombings of major cities.</a:t>
            </a:r>
            <a:endParaRPr b="1" sz="1200">
              <a:solidFill>
                <a:srgbClr val="E95C3D"/>
              </a:solidFill>
              <a:latin typeface="Inter"/>
              <a:ea typeface="Inter"/>
              <a:cs typeface="Inter"/>
              <a:sym typeface="Inter"/>
            </a:endParaRPr>
          </a:p>
        </p:txBody>
      </p:sp>
      <p:sp>
        <p:nvSpPr>
          <p:cNvPr id="224" name="Google Shape;224;p23"/>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225" name="Google Shape;225;p23"/>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Once the Nazis had invaded France, the next step was to take over Britain.</a:t>
            </a:r>
            <a:endParaRPr b="1" sz="1200">
              <a:solidFill>
                <a:srgbClr val="E95C3D"/>
              </a:solidFill>
              <a:latin typeface="Inter"/>
              <a:ea typeface="Inter"/>
              <a:cs typeface="Inter"/>
              <a:sym typeface="Inter"/>
            </a:endParaRPr>
          </a:p>
        </p:txBody>
      </p:sp>
      <p:sp>
        <p:nvSpPr>
          <p:cNvPr id="226" name="Google Shape;226;p23"/>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Nazis were not equipped to beat the RAF, and ultimately this was their first major military defeat in the war. Britain was able to maintain its autonomy and continued to be a key geographic space for the Allies to operate in.</a:t>
            </a:r>
            <a:endParaRPr b="1" sz="1200">
              <a:solidFill>
                <a:srgbClr val="E95C3D"/>
              </a:solidFill>
              <a:latin typeface="Inter"/>
              <a:ea typeface="Inter"/>
              <a:cs typeface="Inter"/>
              <a:sym typeface="Inter"/>
            </a:endParaRPr>
          </a:p>
        </p:txBody>
      </p:sp>
      <p:sp>
        <p:nvSpPr>
          <p:cNvPr id="227" name="Google Shape;227;p23"/>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July 10, 1940 - October 31, 1940</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228" name="Google Shape;228;p23"/>
          <p:cNvPicPr preferRelativeResize="0"/>
          <p:nvPr/>
        </p:nvPicPr>
        <p:blipFill>
          <a:blip r:embed="rId5">
            <a:alphaModFix/>
          </a:blip>
          <a:stretch>
            <a:fillRect/>
          </a:stretch>
        </p:blipFill>
        <p:spPr>
          <a:xfrm>
            <a:off x="1202938" y="6289612"/>
            <a:ext cx="2312166" cy="22850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2" name="Shape 232"/>
        <p:cNvGrpSpPr/>
        <p:nvPr/>
      </p:nvGrpSpPr>
      <p:grpSpPr>
        <a:xfrm>
          <a:off x="0" y="0"/>
          <a:ext cx="0" cy="0"/>
          <a:chOff x="0" y="0"/>
          <a:chExt cx="0" cy="0"/>
        </a:xfrm>
      </p:grpSpPr>
      <p:sp>
        <p:nvSpPr>
          <p:cNvPr id="233" name="Google Shape;233;p24"/>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234" name="Google Shape;234;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35" name="Google Shape;235;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6" name="Google Shape;236;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37" name="Google Shape;237;p24"/>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238" name="Google Shape;238;p24"/>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239" name="Google Shape;239;p24"/>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Tripartite </a:t>
            </a:r>
            <a:r>
              <a:rPr b="1" lang="en" sz="1200">
                <a:solidFill>
                  <a:srgbClr val="E95C3D"/>
                </a:solidFill>
                <a:latin typeface="Inter"/>
                <a:ea typeface="Inter"/>
                <a:cs typeface="Inter"/>
                <a:sym typeface="Inter"/>
              </a:rPr>
              <a:t>Pact</a:t>
            </a:r>
            <a:r>
              <a:rPr b="1" lang="en" sz="1200">
                <a:solidFill>
                  <a:srgbClr val="E95C3D"/>
                </a:solidFill>
                <a:latin typeface="Inter"/>
                <a:ea typeface="Inter"/>
                <a:cs typeface="Inter"/>
                <a:sym typeface="Inter"/>
              </a:rPr>
              <a:t> </a:t>
            </a:r>
            <a:endParaRPr b="1" sz="1200">
              <a:solidFill>
                <a:srgbClr val="E95C3D"/>
              </a:solidFill>
              <a:latin typeface="Inter"/>
              <a:ea typeface="Inter"/>
              <a:cs typeface="Inter"/>
              <a:sym typeface="Inter"/>
            </a:endParaRPr>
          </a:p>
        </p:txBody>
      </p:sp>
      <p:sp>
        <p:nvSpPr>
          <p:cNvPr id="240" name="Google Shape;240;p24"/>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This pact was a military alliance signed by Japan, Germany, and Italy in Berlin. It called for the assistance from the other countries militarily, economically, and politically if they were attacked.</a:t>
            </a:r>
            <a:endParaRPr b="1" sz="1200">
              <a:solidFill>
                <a:srgbClr val="E95C3D"/>
              </a:solidFill>
              <a:latin typeface="Inter"/>
              <a:ea typeface="Inter"/>
              <a:cs typeface="Inter"/>
              <a:sym typeface="Inter"/>
            </a:endParaRPr>
          </a:p>
        </p:txBody>
      </p:sp>
      <p:sp>
        <p:nvSpPr>
          <p:cNvPr id="241" name="Google Shape;241;p24"/>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242" name="Google Shape;242;p24"/>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three countries had similar goals of conquest and expansionist aims. Italy and Germany wanted to take territory from the British and French, making them natural allies. The three were hopeful that their pact would deter US involvement in the war.</a:t>
            </a:r>
            <a:endParaRPr b="1" sz="1200">
              <a:solidFill>
                <a:srgbClr val="E95C3D"/>
              </a:solidFill>
              <a:latin typeface="Inter"/>
              <a:ea typeface="Inter"/>
              <a:cs typeface="Inter"/>
              <a:sym typeface="Inter"/>
            </a:endParaRPr>
          </a:p>
        </p:txBody>
      </p:sp>
      <p:sp>
        <p:nvSpPr>
          <p:cNvPr id="243" name="Google Shape;243;p24"/>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Although</a:t>
            </a:r>
            <a:r>
              <a:rPr b="1" lang="en" sz="1200">
                <a:solidFill>
                  <a:srgbClr val="E95C3D"/>
                </a:solidFill>
                <a:latin typeface="Inter"/>
                <a:ea typeface="Inter"/>
                <a:cs typeface="Inter"/>
                <a:sym typeface="Inter"/>
              </a:rPr>
              <a:t> it did not have a lot of </a:t>
            </a:r>
            <a:r>
              <a:rPr b="1" lang="en" sz="1200">
                <a:solidFill>
                  <a:srgbClr val="E95C3D"/>
                </a:solidFill>
                <a:latin typeface="Inter"/>
                <a:ea typeface="Inter"/>
                <a:cs typeface="Inter"/>
                <a:sym typeface="Inter"/>
              </a:rPr>
              <a:t>practical</a:t>
            </a:r>
            <a:r>
              <a:rPr b="1" lang="en" sz="1200">
                <a:solidFill>
                  <a:srgbClr val="E95C3D"/>
                </a:solidFill>
                <a:latin typeface="Inter"/>
                <a:ea typeface="Inter"/>
                <a:cs typeface="Inter"/>
                <a:sym typeface="Inter"/>
              </a:rPr>
              <a:t> impacts, the pact did strengthen bonds between the three countries and it also made the Allies </a:t>
            </a:r>
            <a:r>
              <a:rPr b="1" lang="en" sz="1200">
                <a:solidFill>
                  <a:srgbClr val="E95C3D"/>
                </a:solidFill>
                <a:latin typeface="Inter"/>
                <a:ea typeface="Inter"/>
                <a:cs typeface="Inter"/>
                <a:sym typeface="Inter"/>
              </a:rPr>
              <a:t>more</a:t>
            </a:r>
            <a:r>
              <a:rPr b="1" lang="en" sz="1200">
                <a:solidFill>
                  <a:srgbClr val="E95C3D"/>
                </a:solidFill>
                <a:latin typeface="Inter"/>
                <a:ea typeface="Inter"/>
                <a:cs typeface="Inter"/>
                <a:sym typeface="Inter"/>
              </a:rPr>
              <a:t> resolute in their actions to fight against them. The US was inclined to send </a:t>
            </a:r>
            <a:r>
              <a:rPr b="1" lang="en" sz="1200">
                <a:solidFill>
                  <a:srgbClr val="E95C3D"/>
                </a:solidFill>
                <a:latin typeface="Inter"/>
                <a:ea typeface="Inter"/>
                <a:cs typeface="Inter"/>
                <a:sym typeface="Inter"/>
              </a:rPr>
              <a:t>more</a:t>
            </a:r>
            <a:r>
              <a:rPr b="1" lang="en" sz="1200">
                <a:solidFill>
                  <a:srgbClr val="E95C3D"/>
                </a:solidFill>
                <a:latin typeface="Inter"/>
                <a:ea typeface="Inter"/>
                <a:cs typeface="Inter"/>
                <a:sym typeface="Inter"/>
              </a:rPr>
              <a:t> aid to the British and Soviets to help fight against the Axis powers. Once the US </a:t>
            </a:r>
            <a:r>
              <a:rPr b="1" lang="en" sz="1200">
                <a:solidFill>
                  <a:srgbClr val="E95C3D"/>
                </a:solidFill>
                <a:latin typeface="Inter"/>
                <a:ea typeface="Inter"/>
                <a:cs typeface="Inter"/>
                <a:sym typeface="Inter"/>
              </a:rPr>
              <a:t>declared</a:t>
            </a:r>
            <a:r>
              <a:rPr b="1" lang="en" sz="1200">
                <a:solidFill>
                  <a:srgbClr val="E95C3D"/>
                </a:solidFill>
                <a:latin typeface="Inter"/>
                <a:ea typeface="Inter"/>
                <a:cs typeface="Inter"/>
                <a:sym typeface="Inter"/>
              </a:rPr>
              <a:t> war on Japan, it meant that Italy and Germany would declare war on the US.</a:t>
            </a:r>
            <a:endParaRPr b="1" sz="1200">
              <a:solidFill>
                <a:srgbClr val="E95C3D"/>
              </a:solidFill>
              <a:latin typeface="Inter"/>
              <a:ea typeface="Inter"/>
              <a:cs typeface="Inter"/>
              <a:sym typeface="Inter"/>
            </a:endParaRPr>
          </a:p>
        </p:txBody>
      </p:sp>
      <p:sp>
        <p:nvSpPr>
          <p:cNvPr id="244" name="Google Shape;244;p24"/>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September 27, 1940</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245" name="Google Shape;245;p24"/>
          <p:cNvPicPr preferRelativeResize="0"/>
          <p:nvPr/>
        </p:nvPicPr>
        <p:blipFill>
          <a:blip r:embed="rId5">
            <a:alphaModFix/>
          </a:blip>
          <a:stretch>
            <a:fillRect/>
          </a:stretch>
        </p:blipFill>
        <p:spPr>
          <a:xfrm>
            <a:off x="785064" y="6352071"/>
            <a:ext cx="3147923" cy="2176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9" name="Shape 249"/>
        <p:cNvGrpSpPr/>
        <p:nvPr/>
      </p:nvGrpSpPr>
      <p:grpSpPr>
        <a:xfrm>
          <a:off x="0" y="0"/>
          <a:ext cx="0" cy="0"/>
          <a:chOff x="0" y="0"/>
          <a:chExt cx="0" cy="0"/>
        </a:xfrm>
      </p:grpSpPr>
      <p:sp>
        <p:nvSpPr>
          <p:cNvPr id="250" name="Google Shape;250;p25"/>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251" name="Google Shape;251;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52" name="Google Shape;252;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53" name="Google Shape;253;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54" name="Google Shape;254;p25"/>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255" name="Google Shape;255;p25"/>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256" name="Google Shape;256;p25"/>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Operation Compass</a:t>
            </a:r>
            <a:endParaRPr b="1" sz="1200">
              <a:solidFill>
                <a:srgbClr val="E95C3D"/>
              </a:solidFill>
              <a:latin typeface="Inter"/>
              <a:ea typeface="Inter"/>
              <a:cs typeface="Inter"/>
              <a:sym typeface="Inter"/>
            </a:endParaRPr>
          </a:p>
        </p:txBody>
      </p:sp>
      <p:sp>
        <p:nvSpPr>
          <p:cNvPr id="257" name="Google Shape;257;p25"/>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Operation Compass was an Allied Offensive in North Africa to push back the Italians in Western Egypt and Cyrenaica.</a:t>
            </a:r>
            <a:endParaRPr b="1" sz="1200">
              <a:solidFill>
                <a:srgbClr val="E95C3D"/>
              </a:solidFill>
              <a:latin typeface="Inter"/>
              <a:ea typeface="Inter"/>
              <a:cs typeface="Inter"/>
              <a:sym typeface="Inter"/>
            </a:endParaRPr>
          </a:p>
        </p:txBody>
      </p:sp>
      <p:sp>
        <p:nvSpPr>
          <p:cNvPr id="258" name="Google Shape;258;p25"/>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259" name="Google Shape;259;p25"/>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Mussolini decided to invade British-controlled Egypt in spite of lacking the needed equipment to be successful. The Suez Canal was a key feature that the British wanted to maintain control over and North Africa was </a:t>
            </a:r>
            <a:r>
              <a:rPr b="1" lang="en" sz="1200">
                <a:solidFill>
                  <a:srgbClr val="E95C3D"/>
                </a:solidFill>
                <a:latin typeface="Inter"/>
                <a:ea typeface="Inter"/>
                <a:cs typeface="Inter"/>
                <a:sym typeface="Inter"/>
              </a:rPr>
              <a:t>strategically</a:t>
            </a:r>
            <a:r>
              <a:rPr b="1" lang="en" sz="1200">
                <a:solidFill>
                  <a:srgbClr val="E95C3D"/>
                </a:solidFill>
                <a:latin typeface="Inter"/>
                <a:ea typeface="Inter"/>
                <a:cs typeface="Inter"/>
                <a:sym typeface="Inter"/>
              </a:rPr>
              <a:t> </a:t>
            </a:r>
            <a:r>
              <a:rPr b="1" lang="en" sz="1200">
                <a:solidFill>
                  <a:srgbClr val="E95C3D"/>
                </a:solidFill>
                <a:latin typeface="Inter"/>
                <a:ea typeface="Inter"/>
                <a:cs typeface="Inter"/>
                <a:sym typeface="Inter"/>
              </a:rPr>
              <a:t>located for use of Mediterranean shipping routes.</a:t>
            </a:r>
            <a:r>
              <a:rPr b="1" lang="en" sz="1200">
                <a:solidFill>
                  <a:srgbClr val="E95C3D"/>
                </a:solidFill>
                <a:latin typeface="Inter"/>
                <a:ea typeface="Inter"/>
                <a:cs typeface="Inter"/>
                <a:sym typeface="Inter"/>
              </a:rPr>
              <a:t> </a:t>
            </a:r>
            <a:endParaRPr b="1" sz="1200">
              <a:solidFill>
                <a:srgbClr val="E95C3D"/>
              </a:solidFill>
              <a:latin typeface="Inter"/>
              <a:ea typeface="Inter"/>
              <a:cs typeface="Inter"/>
              <a:sym typeface="Inter"/>
            </a:endParaRPr>
          </a:p>
        </p:txBody>
      </p:sp>
      <p:sp>
        <p:nvSpPr>
          <p:cNvPr id="260" name="Google Shape;260;p25"/>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British were successful and pushed the Italians out- they were able to expel </a:t>
            </a:r>
            <a:r>
              <a:rPr b="1" lang="en" sz="1200">
                <a:solidFill>
                  <a:srgbClr val="E95C3D"/>
                </a:solidFill>
                <a:latin typeface="Inter"/>
                <a:ea typeface="Inter"/>
                <a:cs typeface="Inter"/>
                <a:sym typeface="Inter"/>
              </a:rPr>
              <a:t>almost</a:t>
            </a:r>
            <a:r>
              <a:rPr b="1" lang="en" sz="1200">
                <a:solidFill>
                  <a:srgbClr val="E95C3D"/>
                </a:solidFill>
                <a:latin typeface="Inter"/>
                <a:ea typeface="Inter"/>
                <a:cs typeface="Inter"/>
                <a:sym typeface="Inter"/>
              </a:rPr>
              <a:t> 150,000 Italians even though they only had about 36,000 British troops.</a:t>
            </a:r>
            <a:endParaRPr b="1" sz="1200">
              <a:solidFill>
                <a:srgbClr val="E95C3D"/>
              </a:solidFill>
              <a:latin typeface="Inter"/>
              <a:ea typeface="Inter"/>
              <a:cs typeface="Inter"/>
              <a:sym typeface="Inter"/>
            </a:endParaRPr>
          </a:p>
        </p:txBody>
      </p:sp>
      <p:sp>
        <p:nvSpPr>
          <p:cNvPr id="261" name="Google Shape;261;p25"/>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December 9, 1940 - </a:t>
            </a:r>
            <a:r>
              <a:rPr b="1" lang="en" sz="1200">
                <a:solidFill>
                  <a:srgbClr val="E95C3D"/>
                </a:solidFill>
                <a:latin typeface="Inter"/>
                <a:ea typeface="Inter"/>
                <a:cs typeface="Inter"/>
                <a:sym typeface="Inter"/>
              </a:rPr>
              <a:t>February</a:t>
            </a:r>
            <a:r>
              <a:rPr b="1" lang="en" sz="1200">
                <a:solidFill>
                  <a:srgbClr val="E95C3D"/>
                </a:solidFill>
                <a:latin typeface="Inter"/>
                <a:ea typeface="Inter"/>
                <a:cs typeface="Inter"/>
                <a:sym typeface="Inter"/>
              </a:rPr>
              <a:t> 7, 1941</a:t>
            </a:r>
            <a:endParaRPr sz="1200">
              <a:solidFill>
                <a:schemeClr val="dk2"/>
              </a:solidFill>
              <a:latin typeface="Inter"/>
              <a:ea typeface="Inter"/>
              <a:cs typeface="Inter"/>
              <a:sym typeface="Inter"/>
            </a:endParaRPr>
          </a:p>
        </p:txBody>
      </p:sp>
      <p:pic>
        <p:nvPicPr>
          <p:cNvPr id="262" name="Google Shape;262;p25"/>
          <p:cNvPicPr preferRelativeResize="0"/>
          <p:nvPr/>
        </p:nvPicPr>
        <p:blipFill>
          <a:blip r:embed="rId5">
            <a:alphaModFix/>
          </a:blip>
          <a:stretch>
            <a:fillRect/>
          </a:stretch>
        </p:blipFill>
        <p:spPr>
          <a:xfrm>
            <a:off x="841700" y="6319543"/>
            <a:ext cx="3034663" cy="2176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6" name="Shape 266"/>
        <p:cNvGrpSpPr/>
        <p:nvPr/>
      </p:nvGrpSpPr>
      <p:grpSpPr>
        <a:xfrm>
          <a:off x="0" y="0"/>
          <a:ext cx="0" cy="0"/>
          <a:chOff x="0" y="0"/>
          <a:chExt cx="0" cy="0"/>
        </a:xfrm>
      </p:grpSpPr>
      <p:sp>
        <p:nvSpPr>
          <p:cNvPr id="267" name="Google Shape;267;p26"/>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268" name="Google Shape;268;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69" name="Google Shape;26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70" name="Google Shape;270;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71" name="Google Shape;271;p26"/>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272" name="Google Shape;272;p26"/>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273" name="Google Shape;273;p26"/>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Nazi Germany &amp; Axis Powers Invade USSR</a:t>
            </a:r>
            <a:endParaRPr b="1" sz="1200">
              <a:solidFill>
                <a:srgbClr val="E95C3D"/>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Operation Barbarossa </a:t>
            </a:r>
            <a:endParaRPr b="1" sz="1200">
              <a:solidFill>
                <a:srgbClr val="E95C3D"/>
              </a:solidFill>
              <a:latin typeface="Inter"/>
              <a:ea typeface="Inter"/>
              <a:cs typeface="Inter"/>
              <a:sym typeface="Inter"/>
            </a:endParaRPr>
          </a:p>
        </p:txBody>
      </p:sp>
      <p:sp>
        <p:nvSpPr>
          <p:cNvPr id="274" name="Google Shape;274;p26"/>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Even though Germany and the Soviets signed a Non-Aggression Pact, Hitler decided to invade the Soviet Union.</a:t>
            </a:r>
            <a:endParaRPr b="1" sz="1200">
              <a:solidFill>
                <a:srgbClr val="E95C3D"/>
              </a:solidFill>
              <a:latin typeface="Inter"/>
              <a:ea typeface="Inter"/>
              <a:cs typeface="Inter"/>
              <a:sym typeface="Inter"/>
            </a:endParaRPr>
          </a:p>
        </p:txBody>
      </p:sp>
      <p:sp>
        <p:nvSpPr>
          <p:cNvPr id="275" name="Google Shape;275;p26"/>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276" name="Google Shape;276;p26"/>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Hitler </a:t>
            </a:r>
            <a:r>
              <a:rPr b="1" lang="en" sz="1200">
                <a:solidFill>
                  <a:srgbClr val="E95C3D"/>
                </a:solidFill>
                <a:latin typeface="Inter"/>
                <a:ea typeface="Inter"/>
                <a:cs typeface="Inter"/>
                <a:sym typeface="Inter"/>
              </a:rPr>
              <a:t>sought </a:t>
            </a:r>
            <a:r>
              <a:rPr b="1" i="1" lang="en" sz="1200">
                <a:solidFill>
                  <a:srgbClr val="E95C3D"/>
                </a:solidFill>
                <a:latin typeface="Inter"/>
                <a:ea typeface="Inter"/>
                <a:cs typeface="Inter"/>
                <a:sym typeface="Inter"/>
              </a:rPr>
              <a:t>lebensraum</a:t>
            </a:r>
            <a:r>
              <a:rPr b="1" lang="en" sz="1200">
                <a:solidFill>
                  <a:srgbClr val="E95C3D"/>
                </a:solidFill>
                <a:latin typeface="Inter"/>
                <a:ea typeface="Inter"/>
                <a:cs typeface="Inter"/>
                <a:sym typeface="Inter"/>
              </a:rPr>
              <a:t> for the ethnic Germans in Europe. His racist ideologies towards the Slavic peoples and beliefs that the Communist USSR was a threat to Nazi German dominance fueled the invasion.</a:t>
            </a:r>
            <a:endParaRPr b="1" sz="1200">
              <a:solidFill>
                <a:srgbClr val="E95C3D"/>
              </a:solidFill>
              <a:latin typeface="Inter"/>
              <a:ea typeface="Inter"/>
              <a:cs typeface="Inter"/>
              <a:sym typeface="Inter"/>
            </a:endParaRPr>
          </a:p>
        </p:txBody>
      </p:sp>
      <p:sp>
        <p:nvSpPr>
          <p:cNvPr id="277" name="Google Shape;277;p26"/>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scale of the battles in this invasion were massive, ultimately leading to the defeat of the Nazis by the Soviets and turning the tide of the war. The Germans were unable to successfully fight a two-front war which weakened them significantly.</a:t>
            </a:r>
            <a:endParaRPr b="1" sz="1200">
              <a:solidFill>
                <a:srgbClr val="E95C3D"/>
              </a:solidFill>
              <a:latin typeface="Inter"/>
              <a:ea typeface="Inter"/>
              <a:cs typeface="Inter"/>
              <a:sym typeface="Inter"/>
            </a:endParaRPr>
          </a:p>
        </p:txBody>
      </p:sp>
      <p:sp>
        <p:nvSpPr>
          <p:cNvPr id="278" name="Google Shape;278;p26"/>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June 22, 1941 - November 1941</a:t>
            </a:r>
            <a:endParaRPr sz="1200">
              <a:solidFill>
                <a:schemeClr val="dk2"/>
              </a:solidFill>
              <a:latin typeface="Inter"/>
              <a:ea typeface="Inter"/>
              <a:cs typeface="Inter"/>
              <a:sym typeface="Inter"/>
            </a:endParaRPr>
          </a:p>
        </p:txBody>
      </p:sp>
      <p:pic>
        <p:nvPicPr>
          <p:cNvPr id="279" name="Google Shape;279;p26"/>
          <p:cNvPicPr preferRelativeResize="0"/>
          <p:nvPr/>
        </p:nvPicPr>
        <p:blipFill>
          <a:blip r:embed="rId5">
            <a:alphaModFix/>
          </a:blip>
          <a:stretch>
            <a:fillRect/>
          </a:stretch>
        </p:blipFill>
        <p:spPr>
          <a:xfrm>
            <a:off x="1149075" y="6359000"/>
            <a:ext cx="2419909" cy="2176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83" name="Shape 283"/>
        <p:cNvGrpSpPr/>
        <p:nvPr/>
      </p:nvGrpSpPr>
      <p:grpSpPr>
        <a:xfrm>
          <a:off x="0" y="0"/>
          <a:ext cx="0" cy="0"/>
          <a:chOff x="0" y="0"/>
          <a:chExt cx="0" cy="0"/>
        </a:xfrm>
      </p:grpSpPr>
      <p:sp>
        <p:nvSpPr>
          <p:cNvPr id="284" name="Google Shape;284;p27"/>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285" name="Google Shape;285;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86" name="Google Shape;286;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87" name="Google Shape;287;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88" name="Google Shape;288;p27"/>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289" name="Google Shape;289;p27"/>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290" name="Google Shape;290;p27"/>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Japanese Bomb Pearl Harbor</a:t>
            </a:r>
            <a:endParaRPr b="1" sz="1200">
              <a:solidFill>
                <a:srgbClr val="E95C3D"/>
              </a:solidFill>
              <a:latin typeface="Inter"/>
              <a:ea typeface="Inter"/>
              <a:cs typeface="Inter"/>
              <a:sym typeface="Inter"/>
            </a:endParaRPr>
          </a:p>
        </p:txBody>
      </p:sp>
      <p:sp>
        <p:nvSpPr>
          <p:cNvPr id="291" name="Google Shape;291;p27"/>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Japanese attacked Pearl Harbor, damaging or sinking 19 US warships and 300 aircraft, and killing over 2,400 US military personnel.</a:t>
            </a:r>
            <a:endParaRPr b="1" sz="1200">
              <a:solidFill>
                <a:srgbClr val="E95C3D"/>
              </a:solidFill>
              <a:latin typeface="Inter"/>
              <a:ea typeface="Inter"/>
              <a:cs typeface="Inter"/>
              <a:sym typeface="Inter"/>
            </a:endParaRPr>
          </a:p>
        </p:txBody>
      </p:sp>
      <p:sp>
        <p:nvSpPr>
          <p:cNvPr id="292" name="Google Shape;292;p27"/>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293" name="Google Shape;293;p27"/>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Pearl Harbor was a key oil and fueling station for the US. Japan needed oil and other resources and thought it </a:t>
            </a:r>
            <a:r>
              <a:rPr b="1" lang="en" sz="1200">
                <a:solidFill>
                  <a:srgbClr val="E95C3D"/>
                </a:solidFill>
                <a:latin typeface="Inter"/>
                <a:ea typeface="Inter"/>
                <a:cs typeface="Inter"/>
                <a:sym typeface="Inter"/>
              </a:rPr>
              <a:t>would</a:t>
            </a:r>
            <a:r>
              <a:rPr b="1" lang="en" sz="1200">
                <a:solidFill>
                  <a:srgbClr val="E95C3D"/>
                </a:solidFill>
                <a:latin typeface="Inter"/>
                <a:ea typeface="Inter"/>
                <a:cs typeface="Inter"/>
                <a:sym typeface="Inter"/>
              </a:rPr>
              <a:t> be a good asset to have (they imported all but 6% of their oil.) They also wanted to expand into the Pacific but needed to get rid of the US presence in the region first.</a:t>
            </a:r>
            <a:endParaRPr b="1" sz="1200">
              <a:solidFill>
                <a:srgbClr val="E95C3D"/>
              </a:solidFill>
              <a:latin typeface="Inter"/>
              <a:ea typeface="Inter"/>
              <a:cs typeface="Inter"/>
              <a:sym typeface="Inter"/>
            </a:endParaRPr>
          </a:p>
        </p:txBody>
      </p:sp>
      <p:sp>
        <p:nvSpPr>
          <p:cNvPr id="294" name="Google Shape;294;p27"/>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This attack brought the US into the war, and shifted public opinion quickly to be in favor of going to war against the Japanese. It also led to the ride of anti-Japanese sentiment and the creation of Japanese </a:t>
            </a:r>
            <a:r>
              <a:rPr b="1" lang="en" sz="1200">
                <a:solidFill>
                  <a:srgbClr val="E95C3D"/>
                </a:solidFill>
                <a:latin typeface="Inter"/>
                <a:ea typeface="Inter"/>
                <a:cs typeface="Inter"/>
                <a:sym typeface="Inter"/>
              </a:rPr>
              <a:t>internment camps in the US.</a:t>
            </a:r>
            <a:endParaRPr b="1" sz="1200">
              <a:solidFill>
                <a:srgbClr val="E95C3D"/>
              </a:solidFill>
              <a:latin typeface="Inter"/>
              <a:ea typeface="Inter"/>
              <a:cs typeface="Inter"/>
              <a:sym typeface="Inter"/>
            </a:endParaRPr>
          </a:p>
        </p:txBody>
      </p:sp>
      <p:sp>
        <p:nvSpPr>
          <p:cNvPr id="295" name="Google Shape;295;p27"/>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December 7, 1941 </a:t>
            </a:r>
            <a:endParaRPr sz="1200">
              <a:solidFill>
                <a:schemeClr val="dk2"/>
              </a:solidFill>
              <a:latin typeface="Inter"/>
              <a:ea typeface="Inter"/>
              <a:cs typeface="Inter"/>
              <a:sym typeface="Inter"/>
            </a:endParaRPr>
          </a:p>
        </p:txBody>
      </p:sp>
      <p:pic>
        <p:nvPicPr>
          <p:cNvPr id="296" name="Google Shape;296;p27"/>
          <p:cNvPicPr preferRelativeResize="0"/>
          <p:nvPr/>
        </p:nvPicPr>
        <p:blipFill>
          <a:blip r:embed="rId5">
            <a:alphaModFix/>
          </a:blip>
          <a:stretch>
            <a:fillRect/>
          </a:stretch>
        </p:blipFill>
        <p:spPr>
          <a:xfrm>
            <a:off x="983962" y="6338899"/>
            <a:ext cx="2750138" cy="21764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0" name="Shape 300"/>
        <p:cNvGrpSpPr/>
        <p:nvPr/>
      </p:nvGrpSpPr>
      <p:grpSpPr>
        <a:xfrm>
          <a:off x="0" y="0"/>
          <a:ext cx="0" cy="0"/>
          <a:chOff x="0" y="0"/>
          <a:chExt cx="0" cy="0"/>
        </a:xfrm>
      </p:grpSpPr>
      <p:sp>
        <p:nvSpPr>
          <p:cNvPr id="301" name="Google Shape;301;p28"/>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302" name="Google Shape;302;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03" name="Google Shape;303;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04" name="Google Shape;304;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05" name="Google Shape;305;p28"/>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306" name="Google Shape;306;p28"/>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307" name="Google Shape;307;p28"/>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US Declares War on Japan</a:t>
            </a:r>
            <a:endParaRPr b="1" sz="1200">
              <a:solidFill>
                <a:srgbClr val="E95C3D"/>
              </a:solidFill>
              <a:latin typeface="Inter"/>
              <a:ea typeface="Inter"/>
              <a:cs typeface="Inter"/>
              <a:sym typeface="Inter"/>
            </a:endParaRPr>
          </a:p>
        </p:txBody>
      </p:sp>
      <p:sp>
        <p:nvSpPr>
          <p:cNvPr id="308" name="Google Shape;308;p28"/>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After the bombing of Pearl Harbor, Congress declared war on Japan on December 8, 1941.</a:t>
            </a:r>
            <a:endParaRPr b="1" sz="1200">
              <a:solidFill>
                <a:srgbClr val="E95C3D"/>
              </a:solidFill>
              <a:latin typeface="Inter"/>
              <a:ea typeface="Inter"/>
              <a:cs typeface="Inter"/>
              <a:sym typeface="Inter"/>
            </a:endParaRPr>
          </a:p>
        </p:txBody>
      </p:sp>
      <p:sp>
        <p:nvSpPr>
          <p:cNvPr id="309" name="Google Shape;309;p28"/>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310" name="Google Shape;310;p28"/>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Japanese bombed Pearl Harbor on December 7, drastically changing the isolationist policies of the US.</a:t>
            </a:r>
            <a:endParaRPr b="1" sz="1200">
              <a:solidFill>
                <a:srgbClr val="E95C3D"/>
              </a:solidFill>
              <a:latin typeface="Inter"/>
              <a:ea typeface="Inter"/>
              <a:cs typeface="Inter"/>
              <a:sym typeface="Inter"/>
            </a:endParaRPr>
          </a:p>
        </p:txBody>
      </p:sp>
      <p:sp>
        <p:nvSpPr>
          <p:cNvPr id="311" name="Google Shape;311;p28"/>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Due to the alliance between Japan, Germany, and Italy, once the US declared war on Japan, Germany and Italy declared war on the US. The entrance of the US into the war caused economic production in the US to skyrocket. This shifted the power dynamic of WWII significantly and ultimately helped bring about German defeat.</a:t>
            </a:r>
            <a:endParaRPr b="1" sz="1200">
              <a:solidFill>
                <a:srgbClr val="E95C3D"/>
              </a:solidFill>
              <a:latin typeface="Inter"/>
              <a:ea typeface="Inter"/>
              <a:cs typeface="Inter"/>
              <a:sym typeface="Inter"/>
            </a:endParaRPr>
          </a:p>
        </p:txBody>
      </p:sp>
      <p:sp>
        <p:nvSpPr>
          <p:cNvPr id="312" name="Google Shape;312;p28"/>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December 8, 1941 </a:t>
            </a:r>
            <a:endParaRPr sz="1200">
              <a:solidFill>
                <a:schemeClr val="dk2"/>
              </a:solidFill>
              <a:latin typeface="Inter"/>
              <a:ea typeface="Inter"/>
              <a:cs typeface="Inter"/>
              <a:sym typeface="Inter"/>
            </a:endParaRPr>
          </a:p>
        </p:txBody>
      </p:sp>
      <p:pic>
        <p:nvPicPr>
          <p:cNvPr id="313" name="Google Shape;313;p28"/>
          <p:cNvPicPr preferRelativeResize="0"/>
          <p:nvPr/>
        </p:nvPicPr>
        <p:blipFill>
          <a:blip r:embed="rId5">
            <a:alphaModFix/>
          </a:blip>
          <a:stretch>
            <a:fillRect/>
          </a:stretch>
        </p:blipFill>
        <p:spPr>
          <a:xfrm>
            <a:off x="1492750" y="6336340"/>
            <a:ext cx="1732538" cy="21765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17" name="Shape 317"/>
        <p:cNvGrpSpPr/>
        <p:nvPr/>
      </p:nvGrpSpPr>
      <p:grpSpPr>
        <a:xfrm>
          <a:off x="0" y="0"/>
          <a:ext cx="0" cy="0"/>
          <a:chOff x="0" y="0"/>
          <a:chExt cx="0" cy="0"/>
        </a:xfrm>
      </p:grpSpPr>
      <p:sp>
        <p:nvSpPr>
          <p:cNvPr id="318" name="Google Shape;318;p29"/>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319" name="Google Shape;319;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20" name="Google Shape;320;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21" name="Google Shape;321;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22" name="Google Shape;322;p29"/>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323" name="Google Shape;323;p29"/>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324" name="Google Shape;324;p29"/>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Wannsee Conference</a:t>
            </a:r>
            <a:endParaRPr b="1" sz="1200">
              <a:solidFill>
                <a:srgbClr val="E95C3D"/>
              </a:solidFill>
              <a:latin typeface="Inter"/>
              <a:ea typeface="Inter"/>
              <a:cs typeface="Inter"/>
              <a:sym typeface="Inter"/>
            </a:endParaRPr>
          </a:p>
        </p:txBody>
      </p:sp>
      <p:sp>
        <p:nvSpPr>
          <p:cNvPr id="325" name="Google Shape;325;p29"/>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Key Nazi officials met to discuss the “Final Solution” of the Jewish population in the German Reich.</a:t>
            </a:r>
            <a:endParaRPr b="1" sz="1200">
              <a:solidFill>
                <a:srgbClr val="E95C3D"/>
              </a:solidFill>
              <a:latin typeface="Inter"/>
              <a:ea typeface="Inter"/>
              <a:cs typeface="Inter"/>
              <a:sym typeface="Inter"/>
            </a:endParaRPr>
          </a:p>
        </p:txBody>
      </p:sp>
      <p:sp>
        <p:nvSpPr>
          <p:cNvPr id="326" name="Google Shape;326;p29"/>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327" name="Google Shape;327;p29"/>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This meeting was the next step of the Nazis in their planned genocide of the Jewish people of Europe. Discrimination and killings were already taking place before the meeting; however, this further solidified it and incorporated other parts of the government so that they could transport Jews to death camps.</a:t>
            </a:r>
            <a:endParaRPr b="1" sz="1200">
              <a:solidFill>
                <a:srgbClr val="E95C3D"/>
              </a:solidFill>
              <a:latin typeface="Inter"/>
              <a:ea typeface="Inter"/>
              <a:cs typeface="Inter"/>
              <a:sym typeface="Inter"/>
            </a:endParaRPr>
          </a:p>
        </p:txBody>
      </p:sp>
      <p:sp>
        <p:nvSpPr>
          <p:cNvPr id="328" name="Google Shape;328;p29"/>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Extermination camps were created for the Jews and other “inferior” races by Nazi standards. The Nazis murdered approximately 6 millions Jews and 11 million total people. This meeting created the groundwork for mass murders instead of the potential relocation of the Jewish population that they </a:t>
            </a:r>
            <a:r>
              <a:rPr b="1" lang="en" sz="1200">
                <a:solidFill>
                  <a:srgbClr val="E95C3D"/>
                </a:solidFill>
                <a:latin typeface="Inter"/>
                <a:ea typeface="Inter"/>
                <a:cs typeface="Inter"/>
                <a:sym typeface="Inter"/>
              </a:rPr>
              <a:t>initially</a:t>
            </a:r>
            <a:r>
              <a:rPr b="1" lang="en" sz="1200">
                <a:solidFill>
                  <a:srgbClr val="E95C3D"/>
                </a:solidFill>
                <a:latin typeface="Inter"/>
                <a:ea typeface="Inter"/>
                <a:cs typeface="Inter"/>
                <a:sym typeface="Inter"/>
              </a:rPr>
              <a:t> considered.</a:t>
            </a:r>
            <a:endParaRPr b="1" sz="1200">
              <a:solidFill>
                <a:srgbClr val="E95C3D"/>
              </a:solidFill>
              <a:latin typeface="Inter"/>
              <a:ea typeface="Inter"/>
              <a:cs typeface="Inter"/>
              <a:sym typeface="Inter"/>
            </a:endParaRPr>
          </a:p>
        </p:txBody>
      </p:sp>
      <p:sp>
        <p:nvSpPr>
          <p:cNvPr id="329" name="Google Shape;329;p29"/>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January 20, 1942</a:t>
            </a:r>
            <a:r>
              <a:rPr b="1" lang="en" sz="1200">
                <a:solidFill>
                  <a:srgbClr val="E95C3D"/>
                </a:solidFill>
                <a:latin typeface="Inter"/>
                <a:ea typeface="Inter"/>
                <a:cs typeface="Inter"/>
                <a:sym typeface="Inter"/>
              </a:rPr>
              <a:t> </a:t>
            </a:r>
            <a:endParaRPr sz="1200">
              <a:solidFill>
                <a:schemeClr val="dk2"/>
              </a:solidFill>
              <a:latin typeface="Inter"/>
              <a:ea typeface="Inter"/>
              <a:cs typeface="Inter"/>
              <a:sym typeface="Inter"/>
            </a:endParaRPr>
          </a:p>
        </p:txBody>
      </p:sp>
      <p:pic>
        <p:nvPicPr>
          <p:cNvPr id="330" name="Google Shape;330;p29"/>
          <p:cNvPicPr preferRelativeResize="0"/>
          <p:nvPr/>
        </p:nvPicPr>
        <p:blipFill>
          <a:blip r:embed="rId5">
            <a:alphaModFix/>
          </a:blip>
          <a:stretch>
            <a:fillRect/>
          </a:stretch>
        </p:blipFill>
        <p:spPr>
          <a:xfrm>
            <a:off x="806113" y="6325800"/>
            <a:ext cx="3105837" cy="21765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34" name="Shape 334"/>
        <p:cNvGrpSpPr/>
        <p:nvPr/>
      </p:nvGrpSpPr>
      <p:grpSpPr>
        <a:xfrm>
          <a:off x="0" y="0"/>
          <a:ext cx="0" cy="0"/>
          <a:chOff x="0" y="0"/>
          <a:chExt cx="0" cy="0"/>
        </a:xfrm>
      </p:grpSpPr>
      <p:sp>
        <p:nvSpPr>
          <p:cNvPr id="335" name="Google Shape;335;p30"/>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336" name="Google Shape;336;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37" name="Google Shape;337;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38" name="Google Shape;338;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39" name="Google Shape;339;p30"/>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340" name="Google Shape;340;p30"/>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341" name="Google Shape;341;p30"/>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Battle of Midway</a:t>
            </a:r>
            <a:endParaRPr b="1" sz="1200">
              <a:solidFill>
                <a:srgbClr val="E95C3D"/>
              </a:solidFill>
              <a:latin typeface="Inter"/>
              <a:ea typeface="Inter"/>
              <a:cs typeface="Inter"/>
              <a:sym typeface="Inter"/>
            </a:endParaRPr>
          </a:p>
        </p:txBody>
      </p:sp>
      <p:sp>
        <p:nvSpPr>
          <p:cNvPr id="342" name="Google Shape;342;p30"/>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US was  able to stop the offensive of the Japanese into Midway Atoll. The Americans sank four Japanese aircraft carriers (which had been the four that participated in the attack on Pearl Harbor) and only lost one of their own carriers.</a:t>
            </a:r>
            <a:endParaRPr b="1" sz="1200">
              <a:solidFill>
                <a:srgbClr val="E95C3D"/>
              </a:solidFill>
              <a:latin typeface="Inter"/>
              <a:ea typeface="Inter"/>
              <a:cs typeface="Inter"/>
              <a:sym typeface="Inter"/>
            </a:endParaRPr>
          </a:p>
        </p:txBody>
      </p:sp>
      <p:sp>
        <p:nvSpPr>
          <p:cNvPr id="343" name="Google Shape;343;p30"/>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344" name="Google Shape;344;p30"/>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Midway Atoll was a strategic base of the US in the Pacific. The Japanese wanted to take this from the US to ensure their dominance. The Americans, however, were able to crack the codes of the Japanese and learned about the attack, and were able to successfully defend the island.</a:t>
            </a:r>
            <a:endParaRPr b="1" sz="1200">
              <a:solidFill>
                <a:srgbClr val="E95C3D"/>
              </a:solidFill>
              <a:latin typeface="Inter"/>
              <a:ea typeface="Inter"/>
              <a:cs typeface="Inter"/>
              <a:sym typeface="Inter"/>
            </a:endParaRPr>
          </a:p>
        </p:txBody>
      </p:sp>
      <p:sp>
        <p:nvSpPr>
          <p:cNvPr id="345" name="Google Shape;345;p30"/>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Japanese lost significant resources and people, and the US for the first time took the offensive in the Pacific. The defeat had a devastating impact on Japan, and enabled the Allies to effectively shrink Japanese expansion in the Pacific and ward off future attacks.</a:t>
            </a:r>
            <a:endParaRPr b="1" sz="1200">
              <a:solidFill>
                <a:srgbClr val="E95C3D"/>
              </a:solidFill>
              <a:latin typeface="Inter"/>
              <a:ea typeface="Inter"/>
              <a:cs typeface="Inter"/>
              <a:sym typeface="Inter"/>
            </a:endParaRPr>
          </a:p>
        </p:txBody>
      </p:sp>
      <p:sp>
        <p:nvSpPr>
          <p:cNvPr id="346" name="Google Shape;346;p30"/>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June 1942</a:t>
            </a:r>
            <a:endParaRPr sz="1200">
              <a:solidFill>
                <a:schemeClr val="dk2"/>
              </a:solidFill>
              <a:latin typeface="Inter"/>
              <a:ea typeface="Inter"/>
              <a:cs typeface="Inter"/>
              <a:sym typeface="Inter"/>
            </a:endParaRPr>
          </a:p>
        </p:txBody>
      </p:sp>
      <p:pic>
        <p:nvPicPr>
          <p:cNvPr id="347" name="Google Shape;347;p30"/>
          <p:cNvPicPr preferRelativeResize="0"/>
          <p:nvPr/>
        </p:nvPicPr>
        <p:blipFill>
          <a:blip r:embed="rId5">
            <a:alphaModFix/>
          </a:blip>
          <a:stretch>
            <a:fillRect/>
          </a:stretch>
        </p:blipFill>
        <p:spPr>
          <a:xfrm>
            <a:off x="1120213" y="6346203"/>
            <a:ext cx="2477626" cy="19549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51" name="Shape 351"/>
        <p:cNvGrpSpPr/>
        <p:nvPr/>
      </p:nvGrpSpPr>
      <p:grpSpPr>
        <a:xfrm>
          <a:off x="0" y="0"/>
          <a:ext cx="0" cy="0"/>
          <a:chOff x="0" y="0"/>
          <a:chExt cx="0" cy="0"/>
        </a:xfrm>
      </p:grpSpPr>
      <p:sp>
        <p:nvSpPr>
          <p:cNvPr id="352" name="Google Shape;352;p31"/>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353" name="Google Shape;353;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54" name="Google Shape;354;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55" name="Google Shape;355;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56" name="Google Shape;356;p31"/>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357" name="Google Shape;357;p31"/>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358" name="Google Shape;358;p31"/>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Battle of Stalingrad</a:t>
            </a:r>
            <a:endParaRPr b="1" sz="1200">
              <a:solidFill>
                <a:srgbClr val="E95C3D"/>
              </a:solidFill>
              <a:latin typeface="Inter"/>
              <a:ea typeface="Inter"/>
              <a:cs typeface="Inter"/>
              <a:sym typeface="Inter"/>
            </a:endParaRPr>
          </a:p>
        </p:txBody>
      </p:sp>
      <p:sp>
        <p:nvSpPr>
          <p:cNvPr id="359" name="Google Shape;359;p31"/>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After Hitler went back on his non-aggression pact with Stalin, he invaded the Soviet Union. Hitler wanted to take over Stalingrad, but Stalin ordered that the city was to be defended at all costs.</a:t>
            </a:r>
            <a:endParaRPr b="1" sz="1200">
              <a:solidFill>
                <a:srgbClr val="E95C3D"/>
              </a:solidFill>
              <a:latin typeface="Inter"/>
              <a:ea typeface="Inter"/>
              <a:cs typeface="Inter"/>
              <a:sym typeface="Inter"/>
            </a:endParaRPr>
          </a:p>
        </p:txBody>
      </p:sp>
      <p:sp>
        <p:nvSpPr>
          <p:cNvPr id="360" name="Google Shape;360;p31"/>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361" name="Google Shape;361;p31"/>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Hitler wanted to claim Stalingrad because it was a key industrial site on the Volga River- he wanted to control it so that the Germans could advance into the oil-rich regions of the Soviet Union while </a:t>
            </a:r>
            <a:r>
              <a:rPr b="1" lang="en" sz="1200">
                <a:solidFill>
                  <a:srgbClr val="E95C3D"/>
                </a:solidFill>
                <a:latin typeface="Inter"/>
                <a:ea typeface="Inter"/>
                <a:cs typeface="Inter"/>
                <a:sym typeface="Inter"/>
              </a:rPr>
              <a:t>cutting</a:t>
            </a:r>
            <a:r>
              <a:rPr b="1" lang="en" sz="1200">
                <a:solidFill>
                  <a:srgbClr val="E95C3D"/>
                </a:solidFill>
                <a:latin typeface="Inter"/>
                <a:ea typeface="Inter"/>
                <a:cs typeface="Inter"/>
                <a:sym typeface="Inter"/>
              </a:rPr>
              <a:t> off fuel to Stalin. At the same time, since the city bore Stalin’s name, it was also a coup for propaganda purposes for the Nazis. Stalin recognized this and did all he could to defend the city.</a:t>
            </a:r>
            <a:endParaRPr b="1" sz="1200">
              <a:solidFill>
                <a:srgbClr val="E95C3D"/>
              </a:solidFill>
              <a:latin typeface="Inter"/>
              <a:ea typeface="Inter"/>
              <a:cs typeface="Inter"/>
              <a:sym typeface="Inter"/>
            </a:endParaRPr>
          </a:p>
        </p:txBody>
      </p:sp>
      <p:sp>
        <p:nvSpPr>
          <p:cNvPr id="362" name="Google Shape;362;p31"/>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Soviets were victorious against the Germans, and this was a major turning point in the war against the Axis Powers. Germany was forced to relocate troops from other regions to </a:t>
            </a:r>
            <a:r>
              <a:rPr b="1" lang="en" sz="1200">
                <a:solidFill>
                  <a:srgbClr val="E95C3D"/>
                </a:solidFill>
                <a:latin typeface="Inter"/>
                <a:ea typeface="Inter"/>
                <a:cs typeface="Inter"/>
                <a:sym typeface="Inter"/>
              </a:rPr>
              <a:t>replenish</a:t>
            </a:r>
            <a:r>
              <a:rPr b="1" lang="en" sz="1200">
                <a:solidFill>
                  <a:srgbClr val="E95C3D"/>
                </a:solidFill>
                <a:latin typeface="Inter"/>
                <a:ea typeface="Inter"/>
                <a:cs typeface="Inter"/>
                <a:sym typeface="Inter"/>
              </a:rPr>
              <a:t> the lost troops in the east. The battle was one of the most deadly in the war; over 1,000,000 died, including many civilians.</a:t>
            </a:r>
            <a:endParaRPr b="1" sz="1200">
              <a:solidFill>
                <a:srgbClr val="E95C3D"/>
              </a:solidFill>
              <a:latin typeface="Inter"/>
              <a:ea typeface="Inter"/>
              <a:cs typeface="Inter"/>
              <a:sym typeface="Inter"/>
            </a:endParaRPr>
          </a:p>
        </p:txBody>
      </p:sp>
      <p:sp>
        <p:nvSpPr>
          <p:cNvPr id="363" name="Google Shape;363;p31"/>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July 17, 1942 - February 2, 1943</a:t>
            </a:r>
            <a:endParaRPr sz="1200">
              <a:solidFill>
                <a:schemeClr val="dk2"/>
              </a:solidFill>
              <a:latin typeface="Inter"/>
              <a:ea typeface="Inter"/>
              <a:cs typeface="Inter"/>
              <a:sym typeface="Inter"/>
            </a:endParaRPr>
          </a:p>
        </p:txBody>
      </p:sp>
      <p:pic>
        <p:nvPicPr>
          <p:cNvPr id="364" name="Google Shape;364;p31"/>
          <p:cNvPicPr preferRelativeResize="0"/>
          <p:nvPr/>
        </p:nvPicPr>
        <p:blipFill>
          <a:blip r:embed="rId5">
            <a:alphaModFix/>
          </a:blip>
          <a:stretch>
            <a:fillRect/>
          </a:stretch>
        </p:blipFill>
        <p:spPr>
          <a:xfrm>
            <a:off x="851841" y="6343896"/>
            <a:ext cx="3014358" cy="204176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3" name="Shape 63"/>
        <p:cNvGrpSpPr/>
        <p:nvPr/>
      </p:nvGrpSpPr>
      <p:grpSpPr>
        <a:xfrm>
          <a:off x="0" y="0"/>
          <a:ext cx="0" cy="0"/>
          <a:chOff x="0" y="0"/>
          <a:chExt cx="0" cy="0"/>
        </a:xfrm>
      </p:grpSpPr>
      <p:sp>
        <p:nvSpPr>
          <p:cNvPr id="64" name="Google Shape;64;p14"/>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65" name="Google Shape;65;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6" name="Google Shape;66;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7" name="Google Shape;67;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68" name="Google Shape;68;p14"/>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69" name="Google Shape;69;p14"/>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70" name="Google Shape;70;p14"/>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71" name="Google Shape;71;p14"/>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72" name="Google Shape;72;p14"/>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73" name="Google Shape;73;p14"/>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74" name="Google Shape;74;p14"/>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75" name="Google Shape;75;p14"/>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68" name="Shape 368"/>
        <p:cNvGrpSpPr/>
        <p:nvPr/>
      </p:nvGrpSpPr>
      <p:grpSpPr>
        <a:xfrm>
          <a:off x="0" y="0"/>
          <a:ext cx="0" cy="0"/>
          <a:chOff x="0" y="0"/>
          <a:chExt cx="0" cy="0"/>
        </a:xfrm>
      </p:grpSpPr>
      <p:sp>
        <p:nvSpPr>
          <p:cNvPr id="369" name="Google Shape;369;p32"/>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370" name="Google Shape;370;p3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71" name="Google Shape;371;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72" name="Google Shape;372;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73" name="Google Shape;373;p32"/>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374" name="Google Shape;374;p32"/>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375" name="Google Shape;375;p32"/>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Operation Torch </a:t>
            </a:r>
            <a:endParaRPr b="1" sz="1200">
              <a:solidFill>
                <a:srgbClr val="E95C3D"/>
              </a:solidFill>
              <a:latin typeface="Inter"/>
              <a:ea typeface="Inter"/>
              <a:cs typeface="Inter"/>
              <a:sym typeface="Inter"/>
            </a:endParaRPr>
          </a:p>
        </p:txBody>
      </p:sp>
      <p:sp>
        <p:nvSpPr>
          <p:cNvPr id="376" name="Google Shape;376;p32"/>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This was a joint British and American invasion of French North Africa with the goal of creating a second front for the Germans to fight on, diverting attention from their plans in the east with the Soviet Union.</a:t>
            </a:r>
            <a:endParaRPr b="1" sz="1200">
              <a:solidFill>
                <a:srgbClr val="E95C3D"/>
              </a:solidFill>
              <a:latin typeface="Inter"/>
              <a:ea typeface="Inter"/>
              <a:cs typeface="Inter"/>
              <a:sym typeface="Inter"/>
            </a:endParaRPr>
          </a:p>
        </p:txBody>
      </p:sp>
      <p:sp>
        <p:nvSpPr>
          <p:cNvPr id="377" name="Google Shape;377;p32"/>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378" name="Google Shape;378;p32"/>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Allies wanted to restrict Axis control in Africa and gain access to the Mediterranean. This region was considered important geographically for their strategies against the Axis Powers. They also wanted to lessen the strain on the Soviets by </a:t>
            </a:r>
            <a:r>
              <a:rPr b="1" lang="en" sz="1200">
                <a:solidFill>
                  <a:srgbClr val="E95C3D"/>
                </a:solidFill>
                <a:latin typeface="Inter"/>
                <a:ea typeface="Inter"/>
                <a:cs typeface="Inter"/>
                <a:sym typeface="Inter"/>
              </a:rPr>
              <a:t>diverting</a:t>
            </a:r>
            <a:r>
              <a:rPr b="1" lang="en" sz="1200">
                <a:solidFill>
                  <a:srgbClr val="E95C3D"/>
                </a:solidFill>
                <a:latin typeface="Inter"/>
                <a:ea typeface="Inter"/>
                <a:cs typeface="Inter"/>
                <a:sym typeface="Inter"/>
              </a:rPr>
              <a:t> German troops.</a:t>
            </a:r>
            <a:endParaRPr b="1" sz="1200">
              <a:solidFill>
                <a:srgbClr val="E95C3D"/>
              </a:solidFill>
              <a:latin typeface="Inter"/>
              <a:ea typeface="Inter"/>
              <a:cs typeface="Inter"/>
              <a:sym typeface="Inter"/>
            </a:endParaRPr>
          </a:p>
        </p:txBody>
      </p:sp>
      <p:sp>
        <p:nvSpPr>
          <p:cNvPr id="379" name="Google Shape;379;p32"/>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amphibious attack strategy used in this operation laid the foundation for future key invasions, including D-Day. It also helped the Allies gain momentum as they seized the offensive for the first time in years.</a:t>
            </a:r>
            <a:endParaRPr b="1" sz="1200">
              <a:solidFill>
                <a:srgbClr val="E95C3D"/>
              </a:solidFill>
              <a:latin typeface="Inter"/>
              <a:ea typeface="Inter"/>
              <a:cs typeface="Inter"/>
              <a:sym typeface="Inter"/>
            </a:endParaRPr>
          </a:p>
        </p:txBody>
      </p:sp>
      <p:sp>
        <p:nvSpPr>
          <p:cNvPr id="380" name="Google Shape;380;p32"/>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November 1942</a:t>
            </a:r>
            <a:endParaRPr sz="1200">
              <a:solidFill>
                <a:schemeClr val="dk2"/>
              </a:solidFill>
              <a:latin typeface="Inter"/>
              <a:ea typeface="Inter"/>
              <a:cs typeface="Inter"/>
              <a:sym typeface="Inter"/>
            </a:endParaRPr>
          </a:p>
        </p:txBody>
      </p:sp>
      <p:pic>
        <p:nvPicPr>
          <p:cNvPr id="381" name="Google Shape;381;p32"/>
          <p:cNvPicPr preferRelativeResize="0"/>
          <p:nvPr/>
        </p:nvPicPr>
        <p:blipFill>
          <a:blip r:embed="rId5">
            <a:alphaModFix/>
          </a:blip>
          <a:stretch>
            <a:fillRect/>
          </a:stretch>
        </p:blipFill>
        <p:spPr>
          <a:xfrm>
            <a:off x="661325" y="6509201"/>
            <a:ext cx="3395400" cy="142535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85" name="Shape 385"/>
        <p:cNvGrpSpPr/>
        <p:nvPr/>
      </p:nvGrpSpPr>
      <p:grpSpPr>
        <a:xfrm>
          <a:off x="0" y="0"/>
          <a:ext cx="0" cy="0"/>
          <a:chOff x="0" y="0"/>
          <a:chExt cx="0" cy="0"/>
        </a:xfrm>
      </p:grpSpPr>
      <p:sp>
        <p:nvSpPr>
          <p:cNvPr id="386" name="Google Shape;386;p33"/>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387" name="Google Shape;387;p3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88" name="Google Shape;388;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89" name="Google Shape;389;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90" name="Google Shape;390;p33"/>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391" name="Google Shape;391;p33"/>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392" name="Google Shape;392;p33"/>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Mussolini’s Deposition</a:t>
            </a:r>
            <a:endParaRPr b="1" sz="1200">
              <a:solidFill>
                <a:srgbClr val="E95C3D"/>
              </a:solidFill>
              <a:latin typeface="Inter"/>
              <a:ea typeface="Inter"/>
              <a:cs typeface="Inter"/>
              <a:sym typeface="Inter"/>
            </a:endParaRPr>
          </a:p>
        </p:txBody>
      </p:sp>
      <p:sp>
        <p:nvSpPr>
          <p:cNvPr id="393" name="Google Shape;393;p33"/>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Grand Council of the Fascist Party voted to depose Mussolini and arrested him.</a:t>
            </a:r>
            <a:endParaRPr b="1" sz="1200">
              <a:solidFill>
                <a:srgbClr val="E95C3D"/>
              </a:solidFill>
              <a:latin typeface="Inter"/>
              <a:ea typeface="Inter"/>
              <a:cs typeface="Inter"/>
              <a:sym typeface="Inter"/>
            </a:endParaRPr>
          </a:p>
        </p:txBody>
      </p:sp>
      <p:sp>
        <p:nvSpPr>
          <p:cNvPr id="394" name="Google Shape;394;p33"/>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395" name="Google Shape;395;p33"/>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Mussolini lost a lot of support after numerous military losses, especially in North Africa. King Victor Emmanuel convinced many of his allies to turn against him, and the public was growing frustrated with their Duce. The fascist party had grown disillusioned with him.</a:t>
            </a:r>
            <a:endParaRPr b="1" sz="1200">
              <a:solidFill>
                <a:srgbClr val="E95C3D"/>
              </a:solidFill>
              <a:latin typeface="Inter"/>
              <a:ea typeface="Inter"/>
              <a:cs typeface="Inter"/>
              <a:sym typeface="Inter"/>
            </a:endParaRPr>
          </a:p>
        </p:txBody>
      </p:sp>
      <p:sp>
        <p:nvSpPr>
          <p:cNvPr id="396" name="Google Shape;396;p33"/>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Mussolini was replaced by Marshall Pietro Badoglio, and the Italians signed an armistice and joined the Allies in September 1943. The Germans rescued Mussolini and invaded northern Italy, where they installed Mussolini as the leader of the Italian Social Republic as essentially a Nazi puppet.</a:t>
            </a:r>
            <a:endParaRPr b="1" sz="1200">
              <a:solidFill>
                <a:srgbClr val="E95C3D"/>
              </a:solidFill>
              <a:latin typeface="Inter"/>
              <a:ea typeface="Inter"/>
              <a:cs typeface="Inter"/>
              <a:sym typeface="Inter"/>
            </a:endParaRPr>
          </a:p>
        </p:txBody>
      </p:sp>
      <p:sp>
        <p:nvSpPr>
          <p:cNvPr id="397" name="Google Shape;397;p33"/>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July 25, 1943</a:t>
            </a:r>
            <a:endParaRPr sz="1200">
              <a:solidFill>
                <a:schemeClr val="dk2"/>
              </a:solidFill>
              <a:latin typeface="Inter"/>
              <a:ea typeface="Inter"/>
              <a:cs typeface="Inter"/>
              <a:sym typeface="Inter"/>
            </a:endParaRPr>
          </a:p>
        </p:txBody>
      </p:sp>
      <p:pic>
        <p:nvPicPr>
          <p:cNvPr id="398" name="Google Shape;398;p33"/>
          <p:cNvPicPr preferRelativeResize="0"/>
          <p:nvPr/>
        </p:nvPicPr>
        <p:blipFill>
          <a:blip r:embed="rId5">
            <a:alphaModFix/>
          </a:blip>
          <a:stretch>
            <a:fillRect/>
          </a:stretch>
        </p:blipFill>
        <p:spPr>
          <a:xfrm>
            <a:off x="901398" y="6348600"/>
            <a:ext cx="2915265" cy="217650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402" name="Shape 402"/>
        <p:cNvGrpSpPr/>
        <p:nvPr/>
      </p:nvGrpSpPr>
      <p:grpSpPr>
        <a:xfrm>
          <a:off x="0" y="0"/>
          <a:ext cx="0" cy="0"/>
          <a:chOff x="0" y="0"/>
          <a:chExt cx="0" cy="0"/>
        </a:xfrm>
      </p:grpSpPr>
      <p:sp>
        <p:nvSpPr>
          <p:cNvPr id="403" name="Google Shape;403;p34"/>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404" name="Google Shape;404;p3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405" name="Google Shape;405;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406" name="Google Shape;406;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407" name="Google Shape;407;p34"/>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408" name="Google Shape;408;p34"/>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409" name="Google Shape;409;p34"/>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D-Day</a:t>
            </a:r>
            <a:endParaRPr b="1" sz="1200">
              <a:solidFill>
                <a:srgbClr val="E95C3D"/>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Operation Overlord</a:t>
            </a:r>
            <a:endParaRPr b="1" sz="1200">
              <a:solidFill>
                <a:srgbClr val="E95C3D"/>
              </a:solidFill>
              <a:latin typeface="Inter"/>
              <a:ea typeface="Inter"/>
              <a:cs typeface="Inter"/>
              <a:sym typeface="Inter"/>
            </a:endParaRPr>
          </a:p>
        </p:txBody>
      </p:sp>
      <p:sp>
        <p:nvSpPr>
          <p:cNvPr id="410" name="Google Shape;410;p34"/>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British, Canadian, and American invasion of the Normandy beaches of France. It was the largest seaborne invasion in history, involving land, air, and naval forces.</a:t>
            </a:r>
            <a:endParaRPr b="1" sz="1200">
              <a:solidFill>
                <a:srgbClr val="E95C3D"/>
              </a:solidFill>
              <a:latin typeface="Inter"/>
              <a:ea typeface="Inter"/>
              <a:cs typeface="Inter"/>
              <a:sym typeface="Inter"/>
            </a:endParaRPr>
          </a:p>
        </p:txBody>
      </p:sp>
      <p:sp>
        <p:nvSpPr>
          <p:cNvPr id="411" name="Google Shape;411;p34"/>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412" name="Google Shape;412;p34"/>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Soviets were busy doing a majority of the fighting on the eastern front, and requested help from the Allies. The Allies knew that with the German forces tied up in the east it would be easier to try to invade from the west.</a:t>
            </a:r>
            <a:endParaRPr b="1" sz="1200">
              <a:solidFill>
                <a:srgbClr val="E95C3D"/>
              </a:solidFill>
              <a:latin typeface="Inter"/>
              <a:ea typeface="Inter"/>
              <a:cs typeface="Inter"/>
              <a:sym typeface="Inter"/>
            </a:endParaRPr>
          </a:p>
        </p:txBody>
      </p:sp>
      <p:sp>
        <p:nvSpPr>
          <p:cNvPr id="413" name="Google Shape;413;p34"/>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This created a second front for the Germans in Europe, forcing them to divide their troops and resources and </a:t>
            </a:r>
            <a:r>
              <a:rPr b="1" lang="en" sz="1200">
                <a:solidFill>
                  <a:srgbClr val="E95C3D"/>
                </a:solidFill>
                <a:latin typeface="Inter"/>
                <a:ea typeface="Inter"/>
                <a:cs typeface="Inter"/>
                <a:sym typeface="Inter"/>
              </a:rPr>
              <a:t>significantly</a:t>
            </a:r>
            <a:r>
              <a:rPr b="1" lang="en" sz="1200">
                <a:solidFill>
                  <a:srgbClr val="E95C3D"/>
                </a:solidFill>
                <a:latin typeface="Inter"/>
                <a:ea typeface="Inter"/>
                <a:cs typeface="Inter"/>
                <a:sym typeface="Inter"/>
              </a:rPr>
              <a:t> weakening them. This was the beginning of the liberation of France from the Nazis and marked a key moment for the success of the Allies, while also hurting morale for the Germans.</a:t>
            </a:r>
            <a:endParaRPr b="1" sz="1200">
              <a:solidFill>
                <a:srgbClr val="E95C3D"/>
              </a:solidFill>
              <a:latin typeface="Inter"/>
              <a:ea typeface="Inter"/>
              <a:cs typeface="Inter"/>
              <a:sym typeface="Inter"/>
            </a:endParaRPr>
          </a:p>
        </p:txBody>
      </p:sp>
      <p:sp>
        <p:nvSpPr>
          <p:cNvPr id="414" name="Google Shape;414;p34"/>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June 6, 1944</a:t>
            </a:r>
            <a:endParaRPr sz="1200">
              <a:solidFill>
                <a:schemeClr val="dk2"/>
              </a:solidFill>
              <a:latin typeface="Inter"/>
              <a:ea typeface="Inter"/>
              <a:cs typeface="Inter"/>
              <a:sym typeface="Inter"/>
            </a:endParaRPr>
          </a:p>
        </p:txBody>
      </p:sp>
      <p:pic>
        <p:nvPicPr>
          <p:cNvPr id="415" name="Google Shape;415;p34"/>
          <p:cNvPicPr preferRelativeResize="0"/>
          <p:nvPr/>
        </p:nvPicPr>
        <p:blipFill>
          <a:blip r:embed="rId5">
            <a:alphaModFix/>
          </a:blip>
          <a:stretch>
            <a:fillRect/>
          </a:stretch>
        </p:blipFill>
        <p:spPr>
          <a:xfrm>
            <a:off x="1006650" y="6353451"/>
            <a:ext cx="2704752" cy="217650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419" name="Shape 419"/>
        <p:cNvGrpSpPr/>
        <p:nvPr/>
      </p:nvGrpSpPr>
      <p:grpSpPr>
        <a:xfrm>
          <a:off x="0" y="0"/>
          <a:ext cx="0" cy="0"/>
          <a:chOff x="0" y="0"/>
          <a:chExt cx="0" cy="0"/>
        </a:xfrm>
      </p:grpSpPr>
      <p:sp>
        <p:nvSpPr>
          <p:cNvPr id="420" name="Google Shape;420;p35"/>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421" name="Google Shape;421;p3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422" name="Google Shape;422;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423" name="Google Shape;423;p3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424" name="Google Shape;424;p35"/>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425" name="Google Shape;425;p35"/>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426" name="Google Shape;426;p35"/>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Battle of the Bulge</a:t>
            </a:r>
            <a:endParaRPr b="1" sz="1200">
              <a:solidFill>
                <a:srgbClr val="E95C3D"/>
              </a:solidFill>
              <a:latin typeface="Inter"/>
              <a:ea typeface="Inter"/>
              <a:cs typeface="Inter"/>
              <a:sym typeface="Inter"/>
            </a:endParaRPr>
          </a:p>
        </p:txBody>
      </p:sp>
      <p:sp>
        <p:nvSpPr>
          <p:cNvPr id="427" name="Google Shape;427;p35"/>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 surprise offensive by the Germans through the </a:t>
            </a:r>
            <a:r>
              <a:rPr b="1" lang="en" sz="1200">
                <a:solidFill>
                  <a:srgbClr val="E95C3D"/>
                </a:solidFill>
                <a:latin typeface="Inter"/>
                <a:ea typeface="Inter"/>
                <a:cs typeface="Inter"/>
                <a:sym typeface="Inter"/>
              </a:rPr>
              <a:t>Ardennes</a:t>
            </a:r>
            <a:r>
              <a:rPr b="1" lang="en" sz="1200">
                <a:solidFill>
                  <a:srgbClr val="E95C3D"/>
                </a:solidFill>
                <a:latin typeface="Inter"/>
                <a:ea typeface="Inter"/>
                <a:cs typeface="Inter"/>
                <a:sym typeface="Inter"/>
              </a:rPr>
              <a:t> Forest with the goal of splitting the Allies, capturing the Belgian port of Antwerp,  and reclaiming lost territory.</a:t>
            </a:r>
            <a:endParaRPr b="1" sz="1200">
              <a:solidFill>
                <a:srgbClr val="E95C3D"/>
              </a:solidFill>
              <a:latin typeface="Inter"/>
              <a:ea typeface="Inter"/>
              <a:cs typeface="Inter"/>
              <a:sym typeface="Inter"/>
            </a:endParaRPr>
          </a:p>
        </p:txBody>
      </p:sp>
      <p:sp>
        <p:nvSpPr>
          <p:cNvPr id="428" name="Google Shape;428;p35"/>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429" name="Google Shape;429;p35"/>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success of the Allies, especially after D-Day, caused Hitler to want to make a desperate attempt to push back against the Allied Forces in Western Europe and hopefully force them to negotiate peace terms. The Germans were facing increased loss of morale as well as resources, and they wanted to inflict as much damage on the Allies as possible.</a:t>
            </a:r>
            <a:endParaRPr b="1" sz="1200">
              <a:solidFill>
                <a:srgbClr val="E95C3D"/>
              </a:solidFill>
              <a:latin typeface="Inter"/>
              <a:ea typeface="Inter"/>
              <a:cs typeface="Inter"/>
              <a:sym typeface="Inter"/>
            </a:endParaRPr>
          </a:p>
        </p:txBody>
      </p:sp>
      <p:sp>
        <p:nvSpPr>
          <p:cNvPr id="430" name="Google Shape;430;p35"/>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In spite of the initial success of the Germans, they were </a:t>
            </a:r>
            <a:r>
              <a:rPr b="1" lang="en" sz="1200">
                <a:solidFill>
                  <a:srgbClr val="E95C3D"/>
                </a:solidFill>
                <a:latin typeface="Inter"/>
                <a:ea typeface="Inter"/>
                <a:cs typeface="Inter"/>
                <a:sym typeface="Inter"/>
              </a:rPr>
              <a:t>ultimately</a:t>
            </a:r>
            <a:r>
              <a:rPr b="1" lang="en" sz="1200">
                <a:solidFill>
                  <a:srgbClr val="E95C3D"/>
                </a:solidFill>
                <a:latin typeface="Inter"/>
                <a:ea typeface="Inter"/>
                <a:cs typeface="Inter"/>
                <a:sym typeface="Inter"/>
              </a:rPr>
              <a:t> unable to push back the Allies. The Allies fought back and their win gained them significant morale boosts. The Germans, however, weakened them </a:t>
            </a:r>
            <a:r>
              <a:rPr b="1" lang="en" sz="1200">
                <a:solidFill>
                  <a:srgbClr val="E95C3D"/>
                </a:solidFill>
                <a:latin typeface="Inter"/>
                <a:ea typeface="Inter"/>
                <a:cs typeface="Inter"/>
                <a:sym typeface="Inter"/>
              </a:rPr>
              <a:t>significantly</a:t>
            </a:r>
            <a:r>
              <a:rPr b="1" lang="en" sz="1200">
                <a:solidFill>
                  <a:srgbClr val="E95C3D"/>
                </a:solidFill>
                <a:latin typeface="Inter"/>
                <a:ea typeface="Inter"/>
                <a:cs typeface="Inter"/>
                <a:sym typeface="Inter"/>
              </a:rPr>
              <a:t> with massive casualties and other damages, making it even more difficult for them to resist other Allied advances towards Germany.</a:t>
            </a:r>
            <a:endParaRPr b="1" sz="1200">
              <a:solidFill>
                <a:srgbClr val="E95C3D"/>
              </a:solidFill>
              <a:latin typeface="Inter"/>
              <a:ea typeface="Inter"/>
              <a:cs typeface="Inter"/>
              <a:sym typeface="Inter"/>
            </a:endParaRPr>
          </a:p>
        </p:txBody>
      </p:sp>
      <p:sp>
        <p:nvSpPr>
          <p:cNvPr id="431" name="Google Shape;431;p35"/>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December 16, 1944 - January 25, 1945</a:t>
            </a:r>
            <a:endParaRPr sz="1200">
              <a:solidFill>
                <a:schemeClr val="dk2"/>
              </a:solidFill>
              <a:latin typeface="Inter"/>
              <a:ea typeface="Inter"/>
              <a:cs typeface="Inter"/>
              <a:sym typeface="Inter"/>
            </a:endParaRPr>
          </a:p>
        </p:txBody>
      </p:sp>
      <p:pic>
        <p:nvPicPr>
          <p:cNvPr id="432" name="Google Shape;432;p35"/>
          <p:cNvPicPr preferRelativeResize="0"/>
          <p:nvPr/>
        </p:nvPicPr>
        <p:blipFill>
          <a:blip r:embed="rId5">
            <a:alphaModFix/>
          </a:blip>
          <a:stretch>
            <a:fillRect/>
          </a:stretch>
        </p:blipFill>
        <p:spPr>
          <a:xfrm>
            <a:off x="837772" y="6305550"/>
            <a:ext cx="3042503" cy="21765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436" name="Shape 436"/>
        <p:cNvGrpSpPr/>
        <p:nvPr/>
      </p:nvGrpSpPr>
      <p:grpSpPr>
        <a:xfrm>
          <a:off x="0" y="0"/>
          <a:ext cx="0" cy="0"/>
          <a:chOff x="0" y="0"/>
          <a:chExt cx="0" cy="0"/>
        </a:xfrm>
      </p:grpSpPr>
      <p:sp>
        <p:nvSpPr>
          <p:cNvPr id="437" name="Google Shape;437;p36"/>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438" name="Google Shape;438;p3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439" name="Google Shape;439;p3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440" name="Google Shape;440;p3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441" name="Google Shape;441;p36"/>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442" name="Google Shape;442;p36"/>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443" name="Google Shape;443;p36"/>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Hitler Commits Suicide</a:t>
            </a:r>
            <a:endParaRPr b="1" sz="1200">
              <a:solidFill>
                <a:srgbClr val="E95C3D"/>
              </a:solidFill>
              <a:latin typeface="Inter"/>
              <a:ea typeface="Inter"/>
              <a:cs typeface="Inter"/>
              <a:sym typeface="Inter"/>
            </a:endParaRPr>
          </a:p>
        </p:txBody>
      </p:sp>
      <p:sp>
        <p:nvSpPr>
          <p:cNvPr id="444" name="Google Shape;444;p36"/>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Hitler was in his bunker in Berlin when he committed suicide with his wife Eva Braun.</a:t>
            </a:r>
            <a:endParaRPr b="1" sz="1200">
              <a:solidFill>
                <a:srgbClr val="E95C3D"/>
              </a:solidFill>
              <a:latin typeface="Inter"/>
              <a:ea typeface="Inter"/>
              <a:cs typeface="Inter"/>
              <a:sym typeface="Inter"/>
            </a:endParaRPr>
          </a:p>
        </p:txBody>
      </p:sp>
      <p:sp>
        <p:nvSpPr>
          <p:cNvPr id="445" name="Google Shape;445;p36"/>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446" name="Google Shape;446;p36"/>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As the Allies gained more ground, and the Soviets advanced into Berlin, the end of the war seemed inevitable and Hitler wanted to make it clear that he chose to end his life instead of falling into the hands of his enemies.</a:t>
            </a:r>
            <a:endParaRPr b="1" sz="1200">
              <a:solidFill>
                <a:srgbClr val="E95C3D"/>
              </a:solidFill>
              <a:latin typeface="Inter"/>
              <a:ea typeface="Inter"/>
              <a:cs typeface="Inter"/>
              <a:sym typeface="Inter"/>
            </a:endParaRPr>
          </a:p>
        </p:txBody>
      </p:sp>
      <p:sp>
        <p:nvSpPr>
          <p:cNvPr id="447" name="Google Shape;447;p36"/>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WIthout their Fuhrer, the Nazis crumbled quickly. Shortly after his death, on May 8, Germany signed an Unconditional Surrender, and war was over in Europe.</a:t>
            </a:r>
            <a:endParaRPr b="1" sz="1200">
              <a:solidFill>
                <a:srgbClr val="E95C3D"/>
              </a:solidFill>
              <a:latin typeface="Inter"/>
              <a:ea typeface="Inter"/>
              <a:cs typeface="Inter"/>
              <a:sym typeface="Inter"/>
            </a:endParaRPr>
          </a:p>
        </p:txBody>
      </p:sp>
      <p:sp>
        <p:nvSpPr>
          <p:cNvPr id="448" name="Google Shape;448;p36"/>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April 30, 1945</a:t>
            </a:r>
            <a:endParaRPr sz="1200">
              <a:solidFill>
                <a:schemeClr val="dk2"/>
              </a:solidFill>
              <a:latin typeface="Inter"/>
              <a:ea typeface="Inter"/>
              <a:cs typeface="Inter"/>
              <a:sym typeface="Inter"/>
            </a:endParaRPr>
          </a:p>
        </p:txBody>
      </p:sp>
      <p:pic>
        <p:nvPicPr>
          <p:cNvPr id="449" name="Google Shape;449;p36"/>
          <p:cNvPicPr preferRelativeResize="0"/>
          <p:nvPr/>
        </p:nvPicPr>
        <p:blipFill>
          <a:blip r:embed="rId5">
            <a:alphaModFix/>
          </a:blip>
          <a:stretch>
            <a:fillRect/>
          </a:stretch>
        </p:blipFill>
        <p:spPr>
          <a:xfrm>
            <a:off x="1596001" y="6349925"/>
            <a:ext cx="1526038" cy="21765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453" name="Shape 453"/>
        <p:cNvGrpSpPr/>
        <p:nvPr/>
      </p:nvGrpSpPr>
      <p:grpSpPr>
        <a:xfrm>
          <a:off x="0" y="0"/>
          <a:ext cx="0" cy="0"/>
          <a:chOff x="0" y="0"/>
          <a:chExt cx="0" cy="0"/>
        </a:xfrm>
      </p:grpSpPr>
      <p:sp>
        <p:nvSpPr>
          <p:cNvPr id="454" name="Google Shape;454;p37"/>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455" name="Google Shape;455;p3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456" name="Google Shape;456;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457" name="Google Shape;457;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458" name="Google Shape;458;p37"/>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459" name="Google Shape;459;p37"/>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460" name="Google Shape;460;p37"/>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Germany Signs Unconditional Surrender</a:t>
            </a:r>
            <a:endParaRPr b="1" sz="1200">
              <a:solidFill>
                <a:srgbClr val="E95C3D"/>
              </a:solidFill>
              <a:latin typeface="Inter"/>
              <a:ea typeface="Inter"/>
              <a:cs typeface="Inter"/>
              <a:sym typeface="Inter"/>
            </a:endParaRPr>
          </a:p>
        </p:txBody>
      </p:sp>
      <p:sp>
        <p:nvSpPr>
          <p:cNvPr id="461" name="Google Shape;461;p37"/>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German military command signed the unconditional surrender to the Allies on May 7 in France. The Soviets did not accept their surrender and demanded another surrender to the Red Army, which was issued the next day.</a:t>
            </a:r>
            <a:endParaRPr b="1" sz="1200">
              <a:solidFill>
                <a:srgbClr val="E95C3D"/>
              </a:solidFill>
              <a:latin typeface="Inter"/>
              <a:ea typeface="Inter"/>
              <a:cs typeface="Inter"/>
              <a:sym typeface="Inter"/>
            </a:endParaRPr>
          </a:p>
        </p:txBody>
      </p:sp>
      <p:sp>
        <p:nvSpPr>
          <p:cNvPr id="462" name="Google Shape;462;p37"/>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463" name="Google Shape;463;p37"/>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Hitler committed suicide on April 30, and Germany was left without their Fuhrer. The Germans realized that they were losing the war, and wanted to save as many Germans as possible from the Soviets when they signed the surrenders.</a:t>
            </a:r>
            <a:endParaRPr b="1" sz="1200">
              <a:solidFill>
                <a:srgbClr val="E95C3D"/>
              </a:solidFill>
              <a:latin typeface="Inter"/>
              <a:ea typeface="Inter"/>
              <a:cs typeface="Inter"/>
              <a:sym typeface="Inter"/>
            </a:endParaRPr>
          </a:p>
        </p:txBody>
      </p:sp>
      <p:sp>
        <p:nvSpPr>
          <p:cNvPr id="464" name="Google Shape;464;p37"/>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War ended in Europe. Germany was divided into four parts with the main Allies each having control over one of the sections- the US, USSR, France, and UK. Berlin was divided into four separate zones as well and split amongst the same four powers. The Allies tried the Nazis for war crimes.</a:t>
            </a:r>
            <a:endParaRPr b="1" sz="1200">
              <a:solidFill>
                <a:srgbClr val="E95C3D"/>
              </a:solidFill>
              <a:latin typeface="Inter"/>
              <a:ea typeface="Inter"/>
              <a:cs typeface="Inter"/>
              <a:sym typeface="Inter"/>
            </a:endParaRPr>
          </a:p>
        </p:txBody>
      </p:sp>
      <p:sp>
        <p:nvSpPr>
          <p:cNvPr id="465" name="Google Shape;465;p37"/>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May 7 -8, 1945</a:t>
            </a:r>
            <a:endParaRPr sz="1200">
              <a:solidFill>
                <a:schemeClr val="dk2"/>
              </a:solidFill>
              <a:latin typeface="Inter"/>
              <a:ea typeface="Inter"/>
              <a:cs typeface="Inter"/>
              <a:sym typeface="Inter"/>
            </a:endParaRPr>
          </a:p>
        </p:txBody>
      </p:sp>
      <p:pic>
        <p:nvPicPr>
          <p:cNvPr id="466" name="Google Shape;466;p37"/>
          <p:cNvPicPr preferRelativeResize="0"/>
          <p:nvPr/>
        </p:nvPicPr>
        <p:blipFill>
          <a:blip r:embed="rId5">
            <a:alphaModFix/>
          </a:blip>
          <a:stretch>
            <a:fillRect/>
          </a:stretch>
        </p:blipFill>
        <p:spPr>
          <a:xfrm>
            <a:off x="1042900" y="6356744"/>
            <a:ext cx="2687725" cy="206620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470" name="Shape 470"/>
        <p:cNvGrpSpPr/>
        <p:nvPr/>
      </p:nvGrpSpPr>
      <p:grpSpPr>
        <a:xfrm>
          <a:off x="0" y="0"/>
          <a:ext cx="0" cy="0"/>
          <a:chOff x="0" y="0"/>
          <a:chExt cx="0" cy="0"/>
        </a:xfrm>
      </p:grpSpPr>
      <p:sp>
        <p:nvSpPr>
          <p:cNvPr id="471" name="Google Shape;471;p38"/>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472" name="Google Shape;472;p3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473" name="Google Shape;473;p3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474" name="Google Shape;474;p3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475" name="Google Shape;475;p38"/>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476" name="Google Shape;476;p38"/>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477" name="Google Shape;477;p38"/>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US Drops Atomic Bombs on Hiroshima and Nagasaki</a:t>
            </a:r>
            <a:endParaRPr b="1" sz="1200">
              <a:solidFill>
                <a:srgbClr val="E95C3D"/>
              </a:solidFill>
              <a:latin typeface="Inter"/>
              <a:ea typeface="Inter"/>
              <a:cs typeface="Inter"/>
              <a:sym typeface="Inter"/>
            </a:endParaRPr>
          </a:p>
        </p:txBody>
      </p:sp>
      <p:sp>
        <p:nvSpPr>
          <p:cNvPr id="478" name="Google Shape;478;p38"/>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On August 6, the US dropped an atomic bomb on Hiroshima, which killed 70,000 people upon impact and left many others wounded. The city was destroyed. A few days later, on the 9th, the US dropped another bomb on Nagasaki, which killed over 20,000 immediately.</a:t>
            </a:r>
            <a:endParaRPr b="1" sz="1200">
              <a:solidFill>
                <a:srgbClr val="E95C3D"/>
              </a:solidFill>
              <a:latin typeface="Inter"/>
              <a:ea typeface="Inter"/>
              <a:cs typeface="Inter"/>
              <a:sym typeface="Inter"/>
            </a:endParaRPr>
          </a:p>
        </p:txBody>
      </p:sp>
      <p:sp>
        <p:nvSpPr>
          <p:cNvPr id="479" name="Google Shape;479;p38"/>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480" name="Google Shape;480;p38"/>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Japanese refused to surrender in the war and sign the Potsdam Declaration, which called for the </a:t>
            </a:r>
            <a:r>
              <a:rPr b="1" lang="en" sz="1200">
                <a:solidFill>
                  <a:srgbClr val="E95C3D"/>
                </a:solidFill>
                <a:latin typeface="Inter"/>
                <a:ea typeface="Inter"/>
                <a:cs typeface="Inter"/>
                <a:sym typeface="Inter"/>
              </a:rPr>
              <a:t>surrender</a:t>
            </a:r>
            <a:r>
              <a:rPr b="1" lang="en" sz="1200">
                <a:solidFill>
                  <a:srgbClr val="E95C3D"/>
                </a:solidFill>
                <a:latin typeface="Inter"/>
                <a:ea typeface="Inter"/>
                <a:cs typeface="Inter"/>
                <a:sym typeface="Inter"/>
              </a:rPr>
              <a:t> of Japan by the US, UK, and China. It demanded the surrender and demilitarization of Japan, as well as the protection of human rights.</a:t>
            </a:r>
            <a:endParaRPr b="1" sz="1200">
              <a:solidFill>
                <a:srgbClr val="E95C3D"/>
              </a:solidFill>
              <a:latin typeface="Inter"/>
              <a:ea typeface="Inter"/>
              <a:cs typeface="Inter"/>
              <a:sym typeface="Inter"/>
            </a:endParaRPr>
          </a:p>
        </p:txBody>
      </p:sp>
      <p:sp>
        <p:nvSpPr>
          <p:cNvPr id="481" name="Google Shape;481;p38"/>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bombings killed more than 200,000 people, many of them Japanese civilians. This is the only historical use of the atomic bomb in armed conflict, and is controversial to this day. The Japanese surrendered to the Allies on August 15, 6 days after the second bomb was dropped, and the war was ended in the Pacific.</a:t>
            </a:r>
            <a:endParaRPr b="1" sz="1200">
              <a:solidFill>
                <a:srgbClr val="E95C3D"/>
              </a:solidFill>
              <a:latin typeface="Inter"/>
              <a:ea typeface="Inter"/>
              <a:cs typeface="Inter"/>
              <a:sym typeface="Inter"/>
            </a:endParaRPr>
          </a:p>
        </p:txBody>
      </p:sp>
      <p:sp>
        <p:nvSpPr>
          <p:cNvPr id="482" name="Google Shape;482;p38"/>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August 6 &amp; 9, 1945</a:t>
            </a:r>
            <a:endParaRPr sz="1200">
              <a:solidFill>
                <a:schemeClr val="dk2"/>
              </a:solidFill>
              <a:latin typeface="Inter"/>
              <a:ea typeface="Inter"/>
              <a:cs typeface="Inter"/>
              <a:sym typeface="Inter"/>
            </a:endParaRPr>
          </a:p>
        </p:txBody>
      </p:sp>
      <p:pic>
        <p:nvPicPr>
          <p:cNvPr id="483" name="Google Shape;483;p38"/>
          <p:cNvPicPr preferRelativeResize="0"/>
          <p:nvPr/>
        </p:nvPicPr>
        <p:blipFill>
          <a:blip r:embed="rId5">
            <a:alphaModFix/>
          </a:blip>
          <a:stretch>
            <a:fillRect/>
          </a:stretch>
        </p:blipFill>
        <p:spPr>
          <a:xfrm>
            <a:off x="812725" y="6420099"/>
            <a:ext cx="3073475" cy="182336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487" name="Shape 487"/>
        <p:cNvGrpSpPr/>
        <p:nvPr/>
      </p:nvGrpSpPr>
      <p:grpSpPr>
        <a:xfrm>
          <a:off x="0" y="0"/>
          <a:ext cx="0" cy="0"/>
          <a:chOff x="0" y="0"/>
          <a:chExt cx="0" cy="0"/>
        </a:xfrm>
      </p:grpSpPr>
      <p:sp>
        <p:nvSpPr>
          <p:cNvPr id="488" name="Google Shape;488;p39"/>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Most Important Events of WWII</a:t>
            </a:r>
            <a:endParaRPr sz="1900">
              <a:solidFill>
                <a:schemeClr val="dk1"/>
              </a:solidFill>
              <a:latin typeface="Halant"/>
              <a:ea typeface="Halant"/>
              <a:cs typeface="Halant"/>
              <a:sym typeface="Halant"/>
            </a:endParaRPr>
          </a:p>
        </p:txBody>
      </p:sp>
      <p:pic>
        <p:nvPicPr>
          <p:cNvPr id="489" name="Google Shape;489;p3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490" name="Google Shape;490;p3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491" name="Google Shape;491;p3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492" name="Google Shape;492;p39"/>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493" name="Google Shape;493;p39"/>
          <p:cNvSpPr txBox="1"/>
          <p:nvPr/>
        </p:nvSpPr>
        <p:spPr>
          <a:xfrm>
            <a:off x="594300" y="807688"/>
            <a:ext cx="6583800" cy="113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Examine the events from WWII set up around the classroom. Choose the 5 you feel are most important and fill out the chart below with a description and justification for your choice..</a:t>
            </a:r>
            <a:endParaRPr sz="1200">
              <a:solidFill>
                <a:schemeClr val="dk1"/>
              </a:solidFill>
              <a:latin typeface="Halant"/>
              <a:ea typeface="Halant"/>
              <a:cs typeface="Halant"/>
              <a:sym typeface="Halant"/>
            </a:endParaRPr>
          </a:p>
        </p:txBody>
      </p:sp>
      <p:sp>
        <p:nvSpPr>
          <p:cNvPr id="494" name="Google Shape;494;p39"/>
          <p:cNvSpPr txBox="1"/>
          <p:nvPr/>
        </p:nvSpPr>
        <p:spPr>
          <a:xfrm>
            <a:off x="447650" y="2002900"/>
            <a:ext cx="6926100" cy="1165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b="1" sz="1200">
              <a:solidFill>
                <a:srgbClr val="E95C3D"/>
              </a:solidFill>
              <a:latin typeface="Inter"/>
              <a:ea typeface="Inter"/>
              <a:cs typeface="Inter"/>
              <a:sym typeface="Inter"/>
            </a:endParaRPr>
          </a:p>
          <a:p>
            <a:pPr indent="0" lvl="0" marL="0" rtl="0" algn="ctr">
              <a:spcBef>
                <a:spcPts val="0"/>
              </a:spcBef>
              <a:spcAft>
                <a:spcPts val="0"/>
              </a:spcAft>
              <a:buNone/>
            </a:pPr>
            <a:r>
              <a:t/>
            </a:r>
            <a:endParaRPr sz="1200">
              <a:solidFill>
                <a:schemeClr val="dk2"/>
              </a:solidFill>
              <a:latin typeface="Inter"/>
              <a:ea typeface="Inter"/>
              <a:cs typeface="Inter"/>
              <a:sym typeface="Inter"/>
            </a:endParaRPr>
          </a:p>
          <a:p>
            <a:pPr indent="0" lvl="0" marL="0" rtl="0" algn="ctr">
              <a:spcBef>
                <a:spcPts val="0"/>
              </a:spcBef>
              <a:spcAft>
                <a:spcPts val="0"/>
              </a:spcAft>
              <a:buNone/>
            </a:pPr>
            <a:r>
              <a:rPr lang="en" sz="1200">
                <a:solidFill>
                  <a:schemeClr val="dk2"/>
                </a:solidFill>
                <a:latin typeface="Inter"/>
                <a:ea typeface="Inter"/>
                <a:cs typeface="Inter"/>
                <a:sym typeface="Inter"/>
              </a:rPr>
              <a:t>Description &amp; Justification:</a:t>
            </a:r>
            <a:endParaRPr sz="1200">
              <a:solidFill>
                <a:schemeClr val="dk2"/>
              </a:solidFill>
              <a:latin typeface="Inter"/>
              <a:ea typeface="Inter"/>
              <a:cs typeface="Inter"/>
              <a:sym typeface="Inter"/>
            </a:endParaRPr>
          </a:p>
        </p:txBody>
      </p:sp>
      <p:grpSp>
        <p:nvGrpSpPr>
          <p:cNvPr id="495" name="Google Shape;495;p39"/>
          <p:cNvGrpSpPr/>
          <p:nvPr/>
        </p:nvGrpSpPr>
        <p:grpSpPr>
          <a:xfrm>
            <a:off x="188912" y="1792622"/>
            <a:ext cx="816458" cy="821985"/>
            <a:chOff x="0" y="-56030"/>
            <a:chExt cx="812800" cy="812800"/>
          </a:xfrm>
        </p:grpSpPr>
        <p:sp>
          <p:nvSpPr>
            <p:cNvPr id="496" name="Google Shape;496;p39"/>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39"/>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498" name="Google Shape;498;p39"/>
          <p:cNvSpPr txBox="1"/>
          <p:nvPr/>
        </p:nvSpPr>
        <p:spPr>
          <a:xfrm>
            <a:off x="188912" y="19221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3834" u="none" cap="none" strike="noStrike">
                <a:solidFill>
                  <a:srgbClr val="FFFFFF"/>
                </a:solidFill>
                <a:latin typeface="Halant"/>
                <a:ea typeface="Halant"/>
                <a:cs typeface="Halant"/>
                <a:sym typeface="Halant"/>
              </a:rPr>
              <a:t>1</a:t>
            </a:r>
            <a:endParaRPr sz="200">
              <a:solidFill>
                <a:srgbClr val="FFFFFF"/>
              </a:solidFill>
            </a:endParaRPr>
          </a:p>
        </p:txBody>
      </p:sp>
      <p:sp>
        <p:nvSpPr>
          <p:cNvPr id="499" name="Google Shape;499;p39"/>
          <p:cNvSpPr txBox="1"/>
          <p:nvPr/>
        </p:nvSpPr>
        <p:spPr>
          <a:xfrm>
            <a:off x="447650" y="3298300"/>
            <a:ext cx="6926100" cy="1165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t/>
            </a:r>
            <a:endParaRPr sz="1200">
              <a:solidFill>
                <a:schemeClr val="dk2"/>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2"/>
                </a:solidFill>
                <a:latin typeface="Inter"/>
                <a:ea typeface="Inter"/>
                <a:cs typeface="Inter"/>
                <a:sym typeface="Inter"/>
              </a:rPr>
              <a:t>Description &amp; Justification:</a:t>
            </a:r>
            <a:endParaRPr sz="1200">
              <a:solidFill>
                <a:schemeClr val="dk2"/>
              </a:solidFill>
              <a:latin typeface="Inter"/>
              <a:ea typeface="Inter"/>
              <a:cs typeface="Inter"/>
              <a:sym typeface="Inter"/>
            </a:endParaRPr>
          </a:p>
        </p:txBody>
      </p:sp>
      <p:grpSp>
        <p:nvGrpSpPr>
          <p:cNvPr id="500" name="Google Shape;500;p39"/>
          <p:cNvGrpSpPr/>
          <p:nvPr/>
        </p:nvGrpSpPr>
        <p:grpSpPr>
          <a:xfrm>
            <a:off x="188912" y="3088022"/>
            <a:ext cx="816458" cy="821985"/>
            <a:chOff x="0" y="-56030"/>
            <a:chExt cx="812800" cy="812800"/>
          </a:xfrm>
        </p:grpSpPr>
        <p:sp>
          <p:nvSpPr>
            <p:cNvPr id="501" name="Google Shape;501;p39"/>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39"/>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503" name="Google Shape;503;p39"/>
          <p:cNvSpPr txBox="1"/>
          <p:nvPr/>
        </p:nvSpPr>
        <p:spPr>
          <a:xfrm>
            <a:off x="188912" y="32175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3834">
                <a:solidFill>
                  <a:srgbClr val="FFFFFF"/>
                </a:solidFill>
                <a:latin typeface="Halant"/>
                <a:ea typeface="Halant"/>
                <a:cs typeface="Halant"/>
                <a:sym typeface="Halant"/>
              </a:rPr>
              <a:t>2</a:t>
            </a:r>
            <a:endParaRPr sz="200">
              <a:solidFill>
                <a:srgbClr val="FFFFFF"/>
              </a:solidFill>
            </a:endParaRPr>
          </a:p>
        </p:txBody>
      </p:sp>
      <p:sp>
        <p:nvSpPr>
          <p:cNvPr id="504" name="Google Shape;504;p39"/>
          <p:cNvSpPr txBox="1"/>
          <p:nvPr/>
        </p:nvSpPr>
        <p:spPr>
          <a:xfrm>
            <a:off x="447650" y="4593700"/>
            <a:ext cx="6926100" cy="1165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t/>
            </a:r>
            <a:endParaRPr sz="1200">
              <a:solidFill>
                <a:schemeClr val="dk2"/>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2"/>
                </a:solidFill>
                <a:latin typeface="Inter"/>
                <a:ea typeface="Inter"/>
                <a:cs typeface="Inter"/>
                <a:sym typeface="Inter"/>
              </a:rPr>
              <a:t>Description &amp; Justification:</a:t>
            </a:r>
            <a:endParaRPr sz="1200">
              <a:solidFill>
                <a:schemeClr val="dk2"/>
              </a:solidFill>
              <a:latin typeface="Inter"/>
              <a:ea typeface="Inter"/>
              <a:cs typeface="Inter"/>
              <a:sym typeface="Inter"/>
            </a:endParaRPr>
          </a:p>
        </p:txBody>
      </p:sp>
      <p:grpSp>
        <p:nvGrpSpPr>
          <p:cNvPr id="505" name="Google Shape;505;p39"/>
          <p:cNvGrpSpPr/>
          <p:nvPr/>
        </p:nvGrpSpPr>
        <p:grpSpPr>
          <a:xfrm>
            <a:off x="188912" y="4383422"/>
            <a:ext cx="816458" cy="821985"/>
            <a:chOff x="0" y="-56030"/>
            <a:chExt cx="812800" cy="812800"/>
          </a:xfrm>
        </p:grpSpPr>
        <p:sp>
          <p:nvSpPr>
            <p:cNvPr id="506" name="Google Shape;506;p39"/>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39"/>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508" name="Google Shape;508;p39"/>
          <p:cNvSpPr txBox="1"/>
          <p:nvPr/>
        </p:nvSpPr>
        <p:spPr>
          <a:xfrm>
            <a:off x="188912" y="45129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3834">
                <a:solidFill>
                  <a:srgbClr val="FFFFFF"/>
                </a:solidFill>
                <a:latin typeface="Halant"/>
                <a:ea typeface="Halant"/>
                <a:cs typeface="Halant"/>
                <a:sym typeface="Halant"/>
              </a:rPr>
              <a:t>3</a:t>
            </a:r>
            <a:endParaRPr sz="200">
              <a:solidFill>
                <a:srgbClr val="FFFFFF"/>
              </a:solidFill>
            </a:endParaRPr>
          </a:p>
        </p:txBody>
      </p:sp>
      <p:sp>
        <p:nvSpPr>
          <p:cNvPr id="509" name="Google Shape;509;p39"/>
          <p:cNvSpPr txBox="1"/>
          <p:nvPr/>
        </p:nvSpPr>
        <p:spPr>
          <a:xfrm>
            <a:off x="447650" y="5889100"/>
            <a:ext cx="6926100" cy="1165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t/>
            </a:r>
            <a:endParaRPr sz="1200">
              <a:solidFill>
                <a:schemeClr val="dk2"/>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2"/>
                </a:solidFill>
                <a:latin typeface="Inter"/>
                <a:ea typeface="Inter"/>
                <a:cs typeface="Inter"/>
                <a:sym typeface="Inter"/>
              </a:rPr>
              <a:t>Description &amp; Justification:</a:t>
            </a:r>
            <a:endParaRPr sz="1200">
              <a:solidFill>
                <a:schemeClr val="dk2"/>
              </a:solidFill>
              <a:latin typeface="Inter"/>
              <a:ea typeface="Inter"/>
              <a:cs typeface="Inter"/>
              <a:sym typeface="Inter"/>
            </a:endParaRPr>
          </a:p>
        </p:txBody>
      </p:sp>
      <p:grpSp>
        <p:nvGrpSpPr>
          <p:cNvPr id="510" name="Google Shape;510;p39"/>
          <p:cNvGrpSpPr/>
          <p:nvPr/>
        </p:nvGrpSpPr>
        <p:grpSpPr>
          <a:xfrm>
            <a:off x="188912" y="5678822"/>
            <a:ext cx="816458" cy="821985"/>
            <a:chOff x="0" y="-56030"/>
            <a:chExt cx="812800" cy="812800"/>
          </a:xfrm>
        </p:grpSpPr>
        <p:sp>
          <p:nvSpPr>
            <p:cNvPr id="511" name="Google Shape;511;p39"/>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39"/>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513" name="Google Shape;513;p39"/>
          <p:cNvSpPr txBox="1"/>
          <p:nvPr/>
        </p:nvSpPr>
        <p:spPr>
          <a:xfrm>
            <a:off x="188912" y="58083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3834">
                <a:solidFill>
                  <a:srgbClr val="FFFFFF"/>
                </a:solidFill>
                <a:latin typeface="Halant"/>
                <a:ea typeface="Halant"/>
                <a:cs typeface="Halant"/>
                <a:sym typeface="Halant"/>
              </a:rPr>
              <a:t>4</a:t>
            </a:r>
            <a:endParaRPr sz="200">
              <a:solidFill>
                <a:srgbClr val="FFFFFF"/>
              </a:solidFill>
            </a:endParaRPr>
          </a:p>
        </p:txBody>
      </p:sp>
      <p:sp>
        <p:nvSpPr>
          <p:cNvPr id="514" name="Google Shape;514;p39"/>
          <p:cNvSpPr txBox="1"/>
          <p:nvPr/>
        </p:nvSpPr>
        <p:spPr>
          <a:xfrm>
            <a:off x="447650" y="7184500"/>
            <a:ext cx="6926100" cy="1165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t/>
            </a:r>
            <a:endParaRPr sz="1200">
              <a:solidFill>
                <a:schemeClr val="dk2"/>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2"/>
                </a:solidFill>
                <a:latin typeface="Inter"/>
                <a:ea typeface="Inter"/>
                <a:cs typeface="Inter"/>
                <a:sym typeface="Inter"/>
              </a:rPr>
              <a:t>Description &amp; Justification:</a:t>
            </a:r>
            <a:endParaRPr sz="1200">
              <a:solidFill>
                <a:schemeClr val="dk2"/>
              </a:solidFill>
              <a:latin typeface="Inter"/>
              <a:ea typeface="Inter"/>
              <a:cs typeface="Inter"/>
              <a:sym typeface="Inter"/>
            </a:endParaRPr>
          </a:p>
        </p:txBody>
      </p:sp>
      <p:grpSp>
        <p:nvGrpSpPr>
          <p:cNvPr id="515" name="Google Shape;515;p39"/>
          <p:cNvGrpSpPr/>
          <p:nvPr/>
        </p:nvGrpSpPr>
        <p:grpSpPr>
          <a:xfrm>
            <a:off x="188912" y="6974222"/>
            <a:ext cx="816458" cy="821985"/>
            <a:chOff x="0" y="-56030"/>
            <a:chExt cx="812800" cy="812800"/>
          </a:xfrm>
        </p:grpSpPr>
        <p:sp>
          <p:nvSpPr>
            <p:cNvPr id="516" name="Google Shape;516;p39"/>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39"/>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518" name="Google Shape;518;p39"/>
          <p:cNvSpPr txBox="1"/>
          <p:nvPr/>
        </p:nvSpPr>
        <p:spPr>
          <a:xfrm>
            <a:off x="188912" y="71037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3834">
                <a:solidFill>
                  <a:srgbClr val="FFFFFF"/>
                </a:solidFill>
                <a:latin typeface="Halant"/>
                <a:ea typeface="Halant"/>
                <a:cs typeface="Halant"/>
                <a:sym typeface="Halant"/>
              </a:rPr>
              <a:t>5</a:t>
            </a:r>
            <a:endParaRPr sz="200">
              <a:solidFill>
                <a:srgbClr val="FFFFFF"/>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22" name="Shape 522"/>
        <p:cNvGrpSpPr/>
        <p:nvPr/>
      </p:nvGrpSpPr>
      <p:grpSpPr>
        <a:xfrm>
          <a:off x="0" y="0"/>
          <a:ext cx="0" cy="0"/>
          <a:chOff x="0" y="0"/>
          <a:chExt cx="0" cy="0"/>
        </a:xfrm>
      </p:grpSpPr>
      <p:sp>
        <p:nvSpPr>
          <p:cNvPr id="523" name="Google Shape;523;p40"/>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Most Important Events of WWII (Exemplar)</a:t>
            </a:r>
            <a:endParaRPr sz="1900">
              <a:solidFill>
                <a:schemeClr val="dk1"/>
              </a:solidFill>
              <a:latin typeface="Halant"/>
              <a:ea typeface="Halant"/>
              <a:cs typeface="Halant"/>
              <a:sym typeface="Halant"/>
            </a:endParaRPr>
          </a:p>
        </p:txBody>
      </p:sp>
      <p:pic>
        <p:nvPicPr>
          <p:cNvPr id="524" name="Google Shape;524;p4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25" name="Google Shape;525;p4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26" name="Google Shape;526;p4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27" name="Google Shape;527;p40"/>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528" name="Google Shape;528;p40"/>
          <p:cNvSpPr txBox="1"/>
          <p:nvPr/>
        </p:nvSpPr>
        <p:spPr>
          <a:xfrm>
            <a:off x="594300" y="807688"/>
            <a:ext cx="6583800" cy="113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Examine the events from WWII set up around the classroom. Choose the 5 you feel are most important and fill out the chart below with a description and justification for your choice..</a:t>
            </a:r>
            <a:endParaRPr sz="1200">
              <a:solidFill>
                <a:schemeClr val="dk1"/>
              </a:solidFill>
              <a:latin typeface="Halant"/>
              <a:ea typeface="Halant"/>
              <a:cs typeface="Halant"/>
              <a:sym typeface="Halant"/>
            </a:endParaRPr>
          </a:p>
        </p:txBody>
      </p:sp>
      <p:sp>
        <p:nvSpPr>
          <p:cNvPr id="529" name="Google Shape;529;p40"/>
          <p:cNvSpPr txBox="1"/>
          <p:nvPr/>
        </p:nvSpPr>
        <p:spPr>
          <a:xfrm>
            <a:off x="447650" y="2002900"/>
            <a:ext cx="6926100" cy="1165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r>
              <a:rPr b="1" lang="en" sz="1200">
                <a:solidFill>
                  <a:srgbClr val="E95C3D"/>
                </a:solidFill>
                <a:latin typeface="Inter"/>
                <a:ea typeface="Inter"/>
                <a:cs typeface="Inter"/>
                <a:sym typeface="Inter"/>
              </a:rPr>
              <a:t>Japan Invades Manchuria September 1931</a:t>
            </a:r>
            <a:endParaRPr b="1" sz="1200">
              <a:solidFill>
                <a:srgbClr val="E95C3D"/>
              </a:solidFill>
              <a:latin typeface="Inter"/>
              <a:ea typeface="Inter"/>
              <a:cs typeface="Inter"/>
              <a:sym typeface="Inter"/>
            </a:endParaRPr>
          </a:p>
          <a:p>
            <a:pPr indent="0" lvl="0" marL="0" rtl="0" algn="ctr">
              <a:spcBef>
                <a:spcPts val="0"/>
              </a:spcBef>
              <a:spcAft>
                <a:spcPts val="0"/>
              </a:spcAft>
              <a:buNone/>
            </a:pPr>
            <a:r>
              <a:t/>
            </a:r>
            <a:endParaRPr sz="1200">
              <a:solidFill>
                <a:schemeClr val="dk2"/>
              </a:solidFill>
              <a:latin typeface="Inter"/>
              <a:ea typeface="Inter"/>
              <a:cs typeface="Inter"/>
              <a:sym typeface="Inter"/>
            </a:endParaRPr>
          </a:p>
          <a:p>
            <a:pPr indent="0" lvl="0" marL="0" rtl="0" algn="ctr">
              <a:spcBef>
                <a:spcPts val="0"/>
              </a:spcBef>
              <a:spcAft>
                <a:spcPts val="0"/>
              </a:spcAft>
              <a:buNone/>
            </a:pPr>
            <a:r>
              <a:rPr lang="en" sz="1200">
                <a:solidFill>
                  <a:schemeClr val="dk2"/>
                </a:solidFill>
                <a:latin typeface="Inter"/>
                <a:ea typeface="Inter"/>
                <a:cs typeface="Inter"/>
                <a:sym typeface="Inter"/>
              </a:rPr>
              <a:t>Description &amp; Justification: </a:t>
            </a:r>
            <a:r>
              <a:rPr b="1" lang="en" sz="1200">
                <a:solidFill>
                  <a:srgbClr val="E95C3D"/>
                </a:solidFill>
                <a:latin typeface="Inter"/>
                <a:ea typeface="Inter"/>
                <a:cs typeface="Inter"/>
                <a:sym typeface="Inter"/>
              </a:rPr>
              <a:t>The Japanese invaded Manchuria, which is part of China. This began a series of conquest into China and other parts of East Asia which spurred </a:t>
            </a:r>
            <a:r>
              <a:rPr b="1" lang="en" sz="1200">
                <a:solidFill>
                  <a:srgbClr val="E95C3D"/>
                </a:solidFill>
                <a:latin typeface="Inter"/>
                <a:ea typeface="Inter"/>
                <a:cs typeface="Inter"/>
                <a:sym typeface="Inter"/>
              </a:rPr>
              <a:t>significant</a:t>
            </a:r>
            <a:r>
              <a:rPr b="1" lang="en" sz="1200">
                <a:solidFill>
                  <a:srgbClr val="E95C3D"/>
                </a:solidFill>
                <a:latin typeface="Inter"/>
                <a:ea typeface="Inter"/>
                <a:cs typeface="Inter"/>
                <a:sym typeface="Inter"/>
              </a:rPr>
              <a:t> conflict in Asia, even before war broke out in the west.</a:t>
            </a:r>
            <a:endParaRPr b="1" sz="1200">
              <a:solidFill>
                <a:srgbClr val="E95C3D"/>
              </a:solidFill>
              <a:latin typeface="Inter"/>
              <a:ea typeface="Inter"/>
              <a:cs typeface="Inter"/>
              <a:sym typeface="Inter"/>
            </a:endParaRPr>
          </a:p>
        </p:txBody>
      </p:sp>
      <p:grpSp>
        <p:nvGrpSpPr>
          <p:cNvPr id="530" name="Google Shape;530;p40"/>
          <p:cNvGrpSpPr/>
          <p:nvPr/>
        </p:nvGrpSpPr>
        <p:grpSpPr>
          <a:xfrm>
            <a:off x="188912" y="1792622"/>
            <a:ext cx="816458" cy="821985"/>
            <a:chOff x="0" y="-56030"/>
            <a:chExt cx="812800" cy="812800"/>
          </a:xfrm>
        </p:grpSpPr>
        <p:sp>
          <p:nvSpPr>
            <p:cNvPr id="531" name="Google Shape;531;p40"/>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4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533" name="Google Shape;533;p40"/>
          <p:cNvSpPr txBox="1"/>
          <p:nvPr/>
        </p:nvSpPr>
        <p:spPr>
          <a:xfrm>
            <a:off x="188912" y="19221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3834" u="none" cap="none" strike="noStrike">
                <a:solidFill>
                  <a:srgbClr val="FFFFFF"/>
                </a:solidFill>
                <a:latin typeface="Halant"/>
                <a:ea typeface="Halant"/>
                <a:cs typeface="Halant"/>
                <a:sym typeface="Halant"/>
              </a:rPr>
              <a:t>1</a:t>
            </a:r>
            <a:endParaRPr sz="200">
              <a:solidFill>
                <a:srgbClr val="FFFFFF"/>
              </a:solidFill>
            </a:endParaRPr>
          </a:p>
        </p:txBody>
      </p:sp>
      <p:sp>
        <p:nvSpPr>
          <p:cNvPr id="534" name="Google Shape;534;p40"/>
          <p:cNvSpPr txBox="1"/>
          <p:nvPr/>
        </p:nvSpPr>
        <p:spPr>
          <a:xfrm>
            <a:off x="447650" y="3298300"/>
            <a:ext cx="6926100" cy="1165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 </a:t>
            </a:r>
            <a:r>
              <a:rPr b="1" lang="en" sz="1200">
                <a:solidFill>
                  <a:srgbClr val="E95C3D"/>
                </a:solidFill>
                <a:latin typeface="Inter"/>
                <a:ea typeface="Inter"/>
                <a:cs typeface="Inter"/>
                <a:sym typeface="Inter"/>
              </a:rPr>
              <a:t>German Invasion of Poland, </a:t>
            </a:r>
            <a:r>
              <a:rPr b="1" lang="en" sz="1200">
                <a:solidFill>
                  <a:srgbClr val="E95C3D"/>
                </a:solidFill>
                <a:latin typeface="Inter"/>
                <a:ea typeface="Inter"/>
                <a:cs typeface="Inter"/>
                <a:sym typeface="Inter"/>
              </a:rPr>
              <a:t>September</a:t>
            </a:r>
            <a:r>
              <a:rPr b="1" lang="en" sz="1200">
                <a:solidFill>
                  <a:srgbClr val="E95C3D"/>
                </a:solidFill>
                <a:latin typeface="Inter"/>
                <a:ea typeface="Inter"/>
                <a:cs typeface="Inter"/>
                <a:sym typeface="Inter"/>
              </a:rPr>
              <a:t> 1, 1939</a:t>
            </a:r>
            <a:endParaRPr b="1" sz="1200">
              <a:solidFill>
                <a:srgbClr val="E95C3D"/>
              </a:solidFill>
              <a:latin typeface="Inter"/>
              <a:ea typeface="Inter"/>
              <a:cs typeface="Inter"/>
              <a:sym typeface="Inter"/>
            </a:endParaRPr>
          </a:p>
          <a:p>
            <a:pPr indent="0" lvl="0" marL="0" rtl="0" algn="ctr">
              <a:spcBef>
                <a:spcPts val="0"/>
              </a:spcBef>
              <a:spcAft>
                <a:spcPts val="0"/>
              </a:spcAft>
              <a:buNone/>
            </a:pPr>
            <a:r>
              <a:t/>
            </a:r>
            <a:endParaRPr sz="1200">
              <a:solidFill>
                <a:schemeClr val="dk2"/>
              </a:solidFill>
              <a:latin typeface="Inter"/>
              <a:ea typeface="Inter"/>
              <a:cs typeface="Inter"/>
              <a:sym typeface="Inter"/>
            </a:endParaRPr>
          </a:p>
          <a:p>
            <a:pPr indent="0" lvl="0" marL="0" rtl="0" algn="ctr">
              <a:spcBef>
                <a:spcPts val="0"/>
              </a:spcBef>
              <a:spcAft>
                <a:spcPts val="0"/>
              </a:spcAft>
              <a:buNone/>
            </a:pPr>
            <a:r>
              <a:rPr lang="en" sz="1200">
                <a:solidFill>
                  <a:schemeClr val="dk2"/>
                </a:solidFill>
                <a:latin typeface="Inter"/>
                <a:ea typeface="Inter"/>
                <a:cs typeface="Inter"/>
                <a:sym typeface="Inter"/>
              </a:rPr>
              <a:t>Description &amp; Justification: </a:t>
            </a:r>
            <a:r>
              <a:rPr b="1" lang="en" sz="1200">
                <a:solidFill>
                  <a:srgbClr val="E95C3D"/>
                </a:solidFill>
                <a:latin typeface="Inter"/>
                <a:ea typeface="Inter"/>
                <a:cs typeface="Inter"/>
                <a:sym typeface="Inter"/>
              </a:rPr>
              <a:t>Hitler’s invasion of Poland was the event that pushed other European </a:t>
            </a:r>
            <a:r>
              <a:rPr b="1" lang="en" sz="1200">
                <a:solidFill>
                  <a:srgbClr val="E95C3D"/>
                </a:solidFill>
                <a:latin typeface="Inter"/>
                <a:ea typeface="Inter"/>
                <a:cs typeface="Inter"/>
                <a:sym typeface="Inter"/>
              </a:rPr>
              <a:t>powers</a:t>
            </a:r>
            <a:r>
              <a:rPr b="1" lang="en" sz="1200">
                <a:solidFill>
                  <a:srgbClr val="E95C3D"/>
                </a:solidFill>
                <a:latin typeface="Inter"/>
                <a:ea typeface="Inter"/>
                <a:cs typeface="Inter"/>
                <a:sym typeface="Inter"/>
              </a:rPr>
              <a:t> into war with Hitler, ending the previous policy of appeasement that allowed Hitler to continue expanding the Reich. This moment started the war in Europe.</a:t>
            </a:r>
            <a:endParaRPr b="1" sz="1200">
              <a:solidFill>
                <a:srgbClr val="E95C3D"/>
              </a:solidFill>
              <a:latin typeface="Inter"/>
              <a:ea typeface="Inter"/>
              <a:cs typeface="Inter"/>
              <a:sym typeface="Inter"/>
            </a:endParaRPr>
          </a:p>
        </p:txBody>
      </p:sp>
      <p:grpSp>
        <p:nvGrpSpPr>
          <p:cNvPr id="535" name="Google Shape;535;p40"/>
          <p:cNvGrpSpPr/>
          <p:nvPr/>
        </p:nvGrpSpPr>
        <p:grpSpPr>
          <a:xfrm>
            <a:off x="188912" y="3088022"/>
            <a:ext cx="816458" cy="821985"/>
            <a:chOff x="0" y="-56030"/>
            <a:chExt cx="812800" cy="812800"/>
          </a:xfrm>
        </p:grpSpPr>
        <p:sp>
          <p:nvSpPr>
            <p:cNvPr id="536" name="Google Shape;536;p40"/>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4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538" name="Google Shape;538;p40"/>
          <p:cNvSpPr txBox="1"/>
          <p:nvPr/>
        </p:nvSpPr>
        <p:spPr>
          <a:xfrm>
            <a:off x="188912" y="32175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3834">
                <a:solidFill>
                  <a:srgbClr val="FFFFFF"/>
                </a:solidFill>
                <a:latin typeface="Halant"/>
                <a:ea typeface="Halant"/>
                <a:cs typeface="Halant"/>
                <a:sym typeface="Halant"/>
              </a:rPr>
              <a:t>2</a:t>
            </a:r>
            <a:endParaRPr sz="200">
              <a:solidFill>
                <a:srgbClr val="FFFFFF"/>
              </a:solidFill>
            </a:endParaRPr>
          </a:p>
        </p:txBody>
      </p:sp>
      <p:sp>
        <p:nvSpPr>
          <p:cNvPr id="539" name="Google Shape;539;p40"/>
          <p:cNvSpPr txBox="1"/>
          <p:nvPr/>
        </p:nvSpPr>
        <p:spPr>
          <a:xfrm>
            <a:off x="447650" y="4593700"/>
            <a:ext cx="6926100" cy="1165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 </a:t>
            </a:r>
            <a:r>
              <a:rPr b="1" lang="en" sz="1200">
                <a:solidFill>
                  <a:srgbClr val="E95C3D"/>
                </a:solidFill>
                <a:latin typeface="Inter"/>
                <a:ea typeface="Inter"/>
                <a:cs typeface="Inter"/>
                <a:sym typeface="Inter"/>
              </a:rPr>
              <a:t>Operation Barbarossa, 1941 </a:t>
            </a:r>
            <a:endParaRPr b="1" sz="1200">
              <a:solidFill>
                <a:srgbClr val="E95C3D"/>
              </a:solidFill>
              <a:latin typeface="Inter"/>
              <a:ea typeface="Inter"/>
              <a:cs typeface="Inter"/>
              <a:sym typeface="Inter"/>
            </a:endParaRPr>
          </a:p>
          <a:p>
            <a:pPr indent="0" lvl="0" marL="0" rtl="0" algn="ctr">
              <a:spcBef>
                <a:spcPts val="0"/>
              </a:spcBef>
              <a:spcAft>
                <a:spcPts val="0"/>
              </a:spcAft>
              <a:buNone/>
            </a:pPr>
            <a:r>
              <a:t/>
            </a:r>
            <a:endParaRPr sz="1200">
              <a:solidFill>
                <a:schemeClr val="dk2"/>
              </a:solidFill>
              <a:latin typeface="Inter"/>
              <a:ea typeface="Inter"/>
              <a:cs typeface="Inter"/>
              <a:sym typeface="Inter"/>
            </a:endParaRPr>
          </a:p>
          <a:p>
            <a:pPr indent="0" lvl="0" marL="0" rtl="0" algn="ctr">
              <a:spcBef>
                <a:spcPts val="0"/>
              </a:spcBef>
              <a:spcAft>
                <a:spcPts val="0"/>
              </a:spcAft>
              <a:buNone/>
            </a:pPr>
            <a:r>
              <a:rPr lang="en" sz="1200">
                <a:solidFill>
                  <a:schemeClr val="dk2"/>
                </a:solidFill>
                <a:latin typeface="Inter"/>
                <a:ea typeface="Inter"/>
                <a:cs typeface="Inter"/>
                <a:sym typeface="Inter"/>
              </a:rPr>
              <a:t>Description &amp; Justification: </a:t>
            </a:r>
            <a:r>
              <a:rPr b="1" lang="en" sz="1200">
                <a:solidFill>
                  <a:srgbClr val="E95C3D"/>
                </a:solidFill>
                <a:latin typeface="Inter"/>
                <a:ea typeface="Inter"/>
                <a:cs typeface="Inter"/>
                <a:sym typeface="Inter"/>
              </a:rPr>
              <a:t>The invasion of the USSR by the Nazis was a major turning point in the war. This invalidated the pact between the two states and created a two-front war for Hitler, ultimately leading to the downfall of the Germans. </a:t>
            </a:r>
            <a:endParaRPr b="1" sz="1200">
              <a:solidFill>
                <a:srgbClr val="E95C3D"/>
              </a:solidFill>
              <a:latin typeface="Inter"/>
              <a:ea typeface="Inter"/>
              <a:cs typeface="Inter"/>
              <a:sym typeface="Inter"/>
            </a:endParaRPr>
          </a:p>
        </p:txBody>
      </p:sp>
      <p:grpSp>
        <p:nvGrpSpPr>
          <p:cNvPr id="540" name="Google Shape;540;p40"/>
          <p:cNvGrpSpPr/>
          <p:nvPr/>
        </p:nvGrpSpPr>
        <p:grpSpPr>
          <a:xfrm>
            <a:off x="188912" y="4383422"/>
            <a:ext cx="816458" cy="821985"/>
            <a:chOff x="0" y="-56030"/>
            <a:chExt cx="812800" cy="812800"/>
          </a:xfrm>
        </p:grpSpPr>
        <p:sp>
          <p:nvSpPr>
            <p:cNvPr id="541" name="Google Shape;541;p40"/>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4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543" name="Google Shape;543;p40"/>
          <p:cNvSpPr txBox="1"/>
          <p:nvPr/>
        </p:nvSpPr>
        <p:spPr>
          <a:xfrm>
            <a:off x="188912" y="45129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3834">
                <a:solidFill>
                  <a:srgbClr val="FFFFFF"/>
                </a:solidFill>
                <a:latin typeface="Halant"/>
                <a:ea typeface="Halant"/>
                <a:cs typeface="Halant"/>
                <a:sym typeface="Halant"/>
              </a:rPr>
              <a:t>3</a:t>
            </a:r>
            <a:endParaRPr sz="200">
              <a:solidFill>
                <a:srgbClr val="FFFFFF"/>
              </a:solidFill>
            </a:endParaRPr>
          </a:p>
        </p:txBody>
      </p:sp>
      <p:sp>
        <p:nvSpPr>
          <p:cNvPr id="544" name="Google Shape;544;p40"/>
          <p:cNvSpPr txBox="1"/>
          <p:nvPr/>
        </p:nvSpPr>
        <p:spPr>
          <a:xfrm>
            <a:off x="447650" y="5889100"/>
            <a:ext cx="6926100" cy="1165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 </a:t>
            </a:r>
            <a:r>
              <a:rPr b="1" lang="en" sz="1200">
                <a:solidFill>
                  <a:srgbClr val="E95C3D"/>
                </a:solidFill>
                <a:latin typeface="Inter"/>
                <a:ea typeface="Inter"/>
                <a:cs typeface="Inter"/>
                <a:sym typeface="Inter"/>
              </a:rPr>
              <a:t>D-Day, June 1944</a:t>
            </a:r>
            <a:endParaRPr b="1" sz="1200">
              <a:solidFill>
                <a:srgbClr val="E95C3D"/>
              </a:solidFill>
              <a:latin typeface="Inter"/>
              <a:ea typeface="Inter"/>
              <a:cs typeface="Inter"/>
              <a:sym typeface="Inter"/>
            </a:endParaRPr>
          </a:p>
          <a:p>
            <a:pPr indent="0" lvl="0" marL="0" rtl="0" algn="ctr">
              <a:spcBef>
                <a:spcPts val="0"/>
              </a:spcBef>
              <a:spcAft>
                <a:spcPts val="0"/>
              </a:spcAft>
              <a:buNone/>
            </a:pPr>
            <a:r>
              <a:t/>
            </a:r>
            <a:endParaRPr sz="1200">
              <a:solidFill>
                <a:schemeClr val="dk2"/>
              </a:solidFill>
              <a:latin typeface="Inter"/>
              <a:ea typeface="Inter"/>
              <a:cs typeface="Inter"/>
              <a:sym typeface="Inter"/>
            </a:endParaRPr>
          </a:p>
          <a:p>
            <a:pPr indent="0" lvl="0" marL="0" rtl="0" algn="ctr">
              <a:spcBef>
                <a:spcPts val="0"/>
              </a:spcBef>
              <a:spcAft>
                <a:spcPts val="0"/>
              </a:spcAft>
              <a:buNone/>
            </a:pPr>
            <a:r>
              <a:rPr lang="en" sz="1200">
                <a:solidFill>
                  <a:schemeClr val="dk2"/>
                </a:solidFill>
                <a:latin typeface="Inter"/>
                <a:ea typeface="Inter"/>
                <a:cs typeface="Inter"/>
                <a:sym typeface="Inter"/>
              </a:rPr>
              <a:t>Description &amp; Justification: </a:t>
            </a:r>
            <a:r>
              <a:rPr b="1" lang="en" sz="1200">
                <a:solidFill>
                  <a:srgbClr val="E95C3D"/>
                </a:solidFill>
                <a:latin typeface="Inter"/>
                <a:ea typeface="Inter"/>
                <a:cs typeface="Inter"/>
                <a:sym typeface="Inter"/>
              </a:rPr>
              <a:t>The Allied invasion of France was a significant turning point in the war. The Germans had most of their attention on the Soviets, making it easier for the Allies to be successful here, and </a:t>
            </a:r>
            <a:r>
              <a:rPr b="1" lang="en" sz="1200">
                <a:solidFill>
                  <a:srgbClr val="E95C3D"/>
                </a:solidFill>
                <a:latin typeface="Inter"/>
                <a:ea typeface="Inter"/>
                <a:cs typeface="Inter"/>
                <a:sym typeface="Inter"/>
              </a:rPr>
              <a:t>ultimately</a:t>
            </a:r>
            <a:r>
              <a:rPr b="1" lang="en" sz="1200">
                <a:solidFill>
                  <a:srgbClr val="E95C3D"/>
                </a:solidFill>
                <a:latin typeface="Inter"/>
                <a:ea typeface="Inter"/>
                <a:cs typeface="Inter"/>
                <a:sym typeface="Inter"/>
              </a:rPr>
              <a:t> splitting the German forces even more, thus weakening them.</a:t>
            </a:r>
            <a:endParaRPr b="1" sz="1200">
              <a:solidFill>
                <a:srgbClr val="E95C3D"/>
              </a:solidFill>
              <a:latin typeface="Inter"/>
              <a:ea typeface="Inter"/>
              <a:cs typeface="Inter"/>
              <a:sym typeface="Inter"/>
            </a:endParaRPr>
          </a:p>
        </p:txBody>
      </p:sp>
      <p:grpSp>
        <p:nvGrpSpPr>
          <p:cNvPr id="545" name="Google Shape;545;p40"/>
          <p:cNvGrpSpPr/>
          <p:nvPr/>
        </p:nvGrpSpPr>
        <p:grpSpPr>
          <a:xfrm>
            <a:off x="188912" y="5678822"/>
            <a:ext cx="816458" cy="821985"/>
            <a:chOff x="0" y="-56030"/>
            <a:chExt cx="812800" cy="812800"/>
          </a:xfrm>
        </p:grpSpPr>
        <p:sp>
          <p:nvSpPr>
            <p:cNvPr id="546" name="Google Shape;546;p40"/>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4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548" name="Google Shape;548;p40"/>
          <p:cNvSpPr txBox="1"/>
          <p:nvPr/>
        </p:nvSpPr>
        <p:spPr>
          <a:xfrm>
            <a:off x="188912" y="58083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3834">
                <a:solidFill>
                  <a:srgbClr val="FFFFFF"/>
                </a:solidFill>
                <a:latin typeface="Halant"/>
                <a:ea typeface="Halant"/>
                <a:cs typeface="Halant"/>
                <a:sym typeface="Halant"/>
              </a:rPr>
              <a:t>4</a:t>
            </a:r>
            <a:endParaRPr sz="200">
              <a:solidFill>
                <a:srgbClr val="FFFFFF"/>
              </a:solidFill>
            </a:endParaRPr>
          </a:p>
        </p:txBody>
      </p:sp>
      <p:sp>
        <p:nvSpPr>
          <p:cNvPr id="549" name="Google Shape;549;p40"/>
          <p:cNvSpPr txBox="1"/>
          <p:nvPr/>
        </p:nvSpPr>
        <p:spPr>
          <a:xfrm>
            <a:off x="447650" y="7184500"/>
            <a:ext cx="6926100" cy="1165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 </a:t>
            </a:r>
            <a:r>
              <a:rPr b="1" lang="en" sz="1200">
                <a:solidFill>
                  <a:srgbClr val="E95C3D"/>
                </a:solidFill>
                <a:latin typeface="Inter"/>
                <a:ea typeface="Inter"/>
                <a:cs typeface="Inter"/>
                <a:sym typeface="Inter"/>
              </a:rPr>
              <a:t>Dropping the Atomic Bomb on Japan, 1945</a:t>
            </a:r>
            <a:endParaRPr b="1" sz="1200">
              <a:solidFill>
                <a:srgbClr val="E95C3D"/>
              </a:solidFill>
              <a:latin typeface="Inter"/>
              <a:ea typeface="Inter"/>
              <a:cs typeface="Inter"/>
              <a:sym typeface="Inter"/>
            </a:endParaRPr>
          </a:p>
          <a:p>
            <a:pPr indent="0" lvl="0" marL="0" rtl="0" algn="ctr">
              <a:spcBef>
                <a:spcPts val="0"/>
              </a:spcBef>
              <a:spcAft>
                <a:spcPts val="0"/>
              </a:spcAft>
              <a:buNone/>
            </a:pPr>
            <a:r>
              <a:t/>
            </a:r>
            <a:endParaRPr sz="1200">
              <a:solidFill>
                <a:schemeClr val="dk2"/>
              </a:solidFill>
              <a:latin typeface="Inter"/>
              <a:ea typeface="Inter"/>
              <a:cs typeface="Inter"/>
              <a:sym typeface="Inter"/>
            </a:endParaRPr>
          </a:p>
          <a:p>
            <a:pPr indent="0" lvl="0" marL="0" rtl="0" algn="ctr">
              <a:spcBef>
                <a:spcPts val="0"/>
              </a:spcBef>
              <a:spcAft>
                <a:spcPts val="0"/>
              </a:spcAft>
              <a:buNone/>
            </a:pPr>
            <a:r>
              <a:rPr lang="en" sz="1200">
                <a:solidFill>
                  <a:schemeClr val="dk2"/>
                </a:solidFill>
                <a:latin typeface="Inter"/>
                <a:ea typeface="Inter"/>
                <a:cs typeface="Inter"/>
                <a:sym typeface="Inter"/>
              </a:rPr>
              <a:t>Description &amp; Justification: </a:t>
            </a:r>
            <a:r>
              <a:rPr b="1" lang="en" sz="1200">
                <a:solidFill>
                  <a:srgbClr val="E95C3D"/>
                </a:solidFill>
                <a:latin typeface="Inter"/>
                <a:ea typeface="Inter"/>
                <a:cs typeface="Inter"/>
                <a:sym typeface="Inter"/>
              </a:rPr>
              <a:t>When the US dropped the atomic bomb on Japan, this essentially ended the war in the Pacific. It also set up the foundations for many of the fears of the Cold War as it set a precedent for using nuclear bombs in war and the devastating impacts that had the potential for on humanity.</a:t>
            </a:r>
            <a:endParaRPr b="1" sz="1200">
              <a:solidFill>
                <a:srgbClr val="E95C3D"/>
              </a:solidFill>
              <a:latin typeface="Inter"/>
              <a:ea typeface="Inter"/>
              <a:cs typeface="Inter"/>
              <a:sym typeface="Inter"/>
            </a:endParaRPr>
          </a:p>
        </p:txBody>
      </p:sp>
      <p:grpSp>
        <p:nvGrpSpPr>
          <p:cNvPr id="550" name="Google Shape;550;p40"/>
          <p:cNvGrpSpPr/>
          <p:nvPr/>
        </p:nvGrpSpPr>
        <p:grpSpPr>
          <a:xfrm>
            <a:off x="188912" y="6974222"/>
            <a:ext cx="816458" cy="821985"/>
            <a:chOff x="0" y="-56030"/>
            <a:chExt cx="812800" cy="812800"/>
          </a:xfrm>
        </p:grpSpPr>
        <p:sp>
          <p:nvSpPr>
            <p:cNvPr id="551" name="Google Shape;551;p40"/>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4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553" name="Google Shape;553;p40"/>
          <p:cNvSpPr txBox="1"/>
          <p:nvPr/>
        </p:nvSpPr>
        <p:spPr>
          <a:xfrm>
            <a:off x="188912" y="71037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3834">
                <a:solidFill>
                  <a:srgbClr val="FFFFFF"/>
                </a:solidFill>
                <a:latin typeface="Halant"/>
                <a:ea typeface="Halant"/>
                <a:cs typeface="Halant"/>
                <a:sym typeface="Halant"/>
              </a:rPr>
              <a:t>5</a:t>
            </a:r>
            <a:endParaRPr sz="20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9" name="Shape 79"/>
        <p:cNvGrpSpPr/>
        <p:nvPr/>
      </p:nvGrpSpPr>
      <p:grpSpPr>
        <a:xfrm>
          <a:off x="0" y="0"/>
          <a:ext cx="0" cy="0"/>
          <a:chOff x="0" y="0"/>
          <a:chExt cx="0" cy="0"/>
        </a:xfrm>
      </p:grpSpPr>
      <p:sp>
        <p:nvSpPr>
          <p:cNvPr id="80" name="Google Shape;80;p15"/>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81" name="Google Shape;81;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2" name="Google Shape;82;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3" name="Google Shape;83;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84" name="Google Shape;84;p15"/>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85" name="Google Shape;85;p15"/>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86" name="Google Shape;86;p15"/>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Japanese Invasion of Manchuria</a:t>
            </a:r>
            <a:endParaRPr b="1" sz="1200">
              <a:solidFill>
                <a:srgbClr val="E95C3D"/>
              </a:solidFill>
              <a:latin typeface="Inter"/>
              <a:ea typeface="Inter"/>
              <a:cs typeface="Inter"/>
              <a:sym typeface="Inter"/>
            </a:endParaRPr>
          </a:p>
        </p:txBody>
      </p:sp>
      <p:sp>
        <p:nvSpPr>
          <p:cNvPr id="87" name="Google Shape;87;p15"/>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Japanese invaded Manchuria, which was part of China.</a:t>
            </a:r>
            <a:endParaRPr b="1" sz="1200">
              <a:solidFill>
                <a:srgbClr val="E95C3D"/>
              </a:solidFill>
              <a:latin typeface="Inter"/>
              <a:ea typeface="Inter"/>
              <a:cs typeface="Inter"/>
              <a:sym typeface="Inter"/>
            </a:endParaRPr>
          </a:p>
        </p:txBody>
      </p:sp>
      <p:sp>
        <p:nvSpPr>
          <p:cNvPr id="88" name="Google Shape;88;p15"/>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89" name="Google Shape;89;p15"/>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Japanese imperialism was the root cause of this invasion. There was a bomb attack on part of the Japanese-owned south-Manchurian railroad, and the Japanese used this to justify their invasion. They blamed Chinese nationalists for this attack on the </a:t>
            </a:r>
            <a:r>
              <a:rPr b="1" lang="en" sz="1200">
                <a:solidFill>
                  <a:srgbClr val="E95C3D"/>
                </a:solidFill>
                <a:latin typeface="Inter"/>
                <a:ea typeface="Inter"/>
                <a:cs typeface="Inter"/>
                <a:sym typeface="Inter"/>
              </a:rPr>
              <a:t>railroad</a:t>
            </a:r>
            <a:r>
              <a:rPr b="1" lang="en" sz="1200">
                <a:solidFill>
                  <a:srgbClr val="E95C3D"/>
                </a:solidFill>
                <a:latin typeface="Inter"/>
                <a:ea typeface="Inter"/>
                <a:cs typeface="Inter"/>
                <a:sym typeface="Inter"/>
              </a:rPr>
              <a:t>. </a:t>
            </a:r>
            <a:endParaRPr b="1" sz="1200">
              <a:solidFill>
                <a:srgbClr val="E95C3D"/>
              </a:solidFill>
              <a:latin typeface="Inter"/>
              <a:ea typeface="Inter"/>
              <a:cs typeface="Inter"/>
              <a:sym typeface="Inter"/>
            </a:endParaRPr>
          </a:p>
        </p:txBody>
      </p:sp>
      <p:sp>
        <p:nvSpPr>
          <p:cNvPr id="90" name="Google Shape;90;p15"/>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Japanese established a state called Manchukuo which was a puppet state controlled by the Japanese even though the state was declared to be autonomous. The League of Nations did not do anything to divert the conflict, making it clear that Japan could get away with their aggression. The Japanese left the League in 1935.</a:t>
            </a:r>
            <a:endParaRPr b="1" sz="1200">
              <a:solidFill>
                <a:srgbClr val="E95C3D"/>
              </a:solidFill>
              <a:latin typeface="Inter"/>
              <a:ea typeface="Inter"/>
              <a:cs typeface="Inter"/>
              <a:sym typeface="Inter"/>
            </a:endParaRPr>
          </a:p>
        </p:txBody>
      </p:sp>
      <p:sp>
        <p:nvSpPr>
          <p:cNvPr id="91" name="Google Shape;91;p15"/>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September 18, 1931</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92" name="Google Shape;92;p15"/>
          <p:cNvPicPr preferRelativeResize="0"/>
          <p:nvPr/>
        </p:nvPicPr>
        <p:blipFill>
          <a:blip r:embed="rId5">
            <a:alphaModFix/>
          </a:blip>
          <a:stretch>
            <a:fillRect/>
          </a:stretch>
        </p:blipFill>
        <p:spPr>
          <a:xfrm>
            <a:off x="781845" y="6358575"/>
            <a:ext cx="3154355" cy="21765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6" name="Shape 96"/>
        <p:cNvGrpSpPr/>
        <p:nvPr/>
      </p:nvGrpSpPr>
      <p:grpSpPr>
        <a:xfrm>
          <a:off x="0" y="0"/>
          <a:ext cx="0" cy="0"/>
          <a:chOff x="0" y="0"/>
          <a:chExt cx="0" cy="0"/>
        </a:xfrm>
      </p:grpSpPr>
      <p:sp>
        <p:nvSpPr>
          <p:cNvPr id="97" name="Google Shape;97;p16"/>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98" name="Google Shape;98;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9" name="Google Shape;99;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0" name="Google Shape;100;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1" name="Google Shape;101;p16"/>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02" name="Google Shape;102;p16"/>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103" name="Google Shape;103;p16"/>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Germany &amp; Japan Sign Anti-Comintern Pact</a:t>
            </a:r>
            <a:endParaRPr b="1" sz="1200">
              <a:solidFill>
                <a:srgbClr val="E95C3D"/>
              </a:solidFill>
              <a:latin typeface="Inter"/>
              <a:ea typeface="Inter"/>
              <a:cs typeface="Inter"/>
              <a:sym typeface="Inter"/>
            </a:endParaRPr>
          </a:p>
        </p:txBody>
      </p:sp>
      <p:sp>
        <p:nvSpPr>
          <p:cNvPr id="104" name="Google Shape;104;p16"/>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Germans and Japanese signed an alliance to work together to stop the spread of communism. Eventually Italy also joined the pact in 1937.</a:t>
            </a:r>
            <a:endParaRPr b="1" sz="1200">
              <a:solidFill>
                <a:srgbClr val="E95C3D"/>
              </a:solidFill>
              <a:latin typeface="Inter"/>
              <a:ea typeface="Inter"/>
              <a:cs typeface="Inter"/>
              <a:sym typeface="Inter"/>
            </a:endParaRPr>
          </a:p>
        </p:txBody>
      </p:sp>
      <p:sp>
        <p:nvSpPr>
          <p:cNvPr id="105" name="Google Shape;105;p16"/>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06" name="Google Shape;106;p16"/>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Hitler was intrigued by the successes of the Japanese in expanding their territory into China. Hitler and Mussolini were able to use the pact as propaganda, </a:t>
            </a:r>
            <a:r>
              <a:rPr b="1" lang="en" sz="1200">
                <a:solidFill>
                  <a:srgbClr val="E95C3D"/>
                </a:solidFill>
                <a:latin typeface="Inter"/>
                <a:ea typeface="Inter"/>
                <a:cs typeface="Inter"/>
                <a:sym typeface="Inter"/>
              </a:rPr>
              <a:t>promoting</a:t>
            </a:r>
            <a:r>
              <a:rPr b="1" lang="en" sz="1200">
                <a:solidFill>
                  <a:srgbClr val="E95C3D"/>
                </a:solidFill>
                <a:latin typeface="Inter"/>
                <a:ea typeface="Inter"/>
                <a:cs typeface="Inter"/>
                <a:sym typeface="Inter"/>
              </a:rPr>
              <a:t> themselves as defenders of western values against the threat of communism.</a:t>
            </a:r>
            <a:endParaRPr b="1" sz="1200">
              <a:solidFill>
                <a:srgbClr val="E95C3D"/>
              </a:solidFill>
              <a:latin typeface="Inter"/>
              <a:ea typeface="Inter"/>
              <a:cs typeface="Inter"/>
              <a:sym typeface="Inter"/>
            </a:endParaRPr>
          </a:p>
        </p:txBody>
      </p:sp>
      <p:sp>
        <p:nvSpPr>
          <p:cNvPr id="107" name="Google Shape;107;p16"/>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pact made it clear to the Soviets that if the USSR attacked any of them, they would work together to fight against the Soviets. This pact eventually became the Axis Powers.</a:t>
            </a:r>
            <a:endParaRPr b="1" sz="1200">
              <a:solidFill>
                <a:srgbClr val="E95C3D"/>
              </a:solidFill>
              <a:latin typeface="Inter"/>
              <a:ea typeface="Inter"/>
              <a:cs typeface="Inter"/>
              <a:sym typeface="Inter"/>
            </a:endParaRPr>
          </a:p>
        </p:txBody>
      </p:sp>
      <p:sp>
        <p:nvSpPr>
          <p:cNvPr id="108" name="Google Shape;108;p16"/>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November 25, 1936</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09" name="Google Shape;109;p16"/>
          <p:cNvPicPr preferRelativeResize="0"/>
          <p:nvPr/>
        </p:nvPicPr>
        <p:blipFill>
          <a:blip r:embed="rId5">
            <a:alphaModFix/>
          </a:blip>
          <a:stretch>
            <a:fillRect/>
          </a:stretch>
        </p:blipFill>
        <p:spPr>
          <a:xfrm>
            <a:off x="901307" y="6358575"/>
            <a:ext cx="2984882" cy="21764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3" name="Shape 113"/>
        <p:cNvGrpSpPr/>
        <p:nvPr/>
      </p:nvGrpSpPr>
      <p:grpSpPr>
        <a:xfrm>
          <a:off x="0" y="0"/>
          <a:ext cx="0" cy="0"/>
          <a:chOff x="0" y="0"/>
          <a:chExt cx="0" cy="0"/>
        </a:xfrm>
      </p:grpSpPr>
      <p:sp>
        <p:nvSpPr>
          <p:cNvPr id="114" name="Google Shape;114;p17"/>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115" name="Google Shape;115;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6" name="Google Shape;116;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7" name="Google Shape;117;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8" name="Google Shape;118;p17"/>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19" name="Google Shape;119;p17"/>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120" name="Google Shape;120;p17"/>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Japan Invades China</a:t>
            </a:r>
            <a:endParaRPr b="1" sz="1200">
              <a:solidFill>
                <a:srgbClr val="E95C3D"/>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(Second Sino-Japanese War) </a:t>
            </a:r>
            <a:endParaRPr b="1" sz="1200">
              <a:solidFill>
                <a:srgbClr val="E95C3D"/>
              </a:solidFill>
              <a:latin typeface="Inter"/>
              <a:ea typeface="Inter"/>
              <a:cs typeface="Inter"/>
              <a:sym typeface="Inter"/>
            </a:endParaRPr>
          </a:p>
        </p:txBody>
      </p:sp>
      <p:sp>
        <p:nvSpPr>
          <p:cNvPr id="121" name="Google Shape;121;p17"/>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Also known as the Second Sino-Japanese War, the Japanese fought the Chinese over territory from 1937-1945. </a:t>
            </a:r>
            <a:endParaRPr b="1" sz="1200">
              <a:solidFill>
                <a:srgbClr val="E95C3D"/>
              </a:solidFill>
              <a:latin typeface="Inter"/>
              <a:ea typeface="Inter"/>
              <a:cs typeface="Inter"/>
              <a:sym typeface="Inter"/>
            </a:endParaRPr>
          </a:p>
        </p:txBody>
      </p:sp>
      <p:sp>
        <p:nvSpPr>
          <p:cNvPr id="122" name="Google Shape;122;p17"/>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23" name="Google Shape;123;p17"/>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Japanese imperialism was the root </a:t>
            </a:r>
            <a:r>
              <a:rPr b="1" lang="en" sz="1200">
                <a:solidFill>
                  <a:srgbClr val="E95C3D"/>
                </a:solidFill>
                <a:latin typeface="Inter"/>
                <a:ea typeface="Inter"/>
                <a:cs typeface="Inter"/>
                <a:sym typeface="Inter"/>
              </a:rPr>
              <a:t>cause</a:t>
            </a:r>
            <a:r>
              <a:rPr b="1" lang="en" sz="1200">
                <a:solidFill>
                  <a:srgbClr val="E95C3D"/>
                </a:solidFill>
                <a:latin typeface="Inter"/>
                <a:ea typeface="Inter"/>
                <a:cs typeface="Inter"/>
                <a:sym typeface="Inter"/>
              </a:rPr>
              <a:t> of this invasion. After they </a:t>
            </a:r>
            <a:r>
              <a:rPr b="1" lang="en" sz="1200">
                <a:solidFill>
                  <a:srgbClr val="E95C3D"/>
                </a:solidFill>
                <a:latin typeface="Inter"/>
                <a:ea typeface="Inter"/>
                <a:cs typeface="Inter"/>
                <a:sym typeface="Inter"/>
              </a:rPr>
              <a:t>successfully</a:t>
            </a:r>
            <a:r>
              <a:rPr b="1" lang="en" sz="1200">
                <a:solidFill>
                  <a:srgbClr val="E95C3D"/>
                </a:solidFill>
                <a:latin typeface="Inter"/>
                <a:ea typeface="Inter"/>
                <a:cs typeface="Inter"/>
                <a:sym typeface="Inter"/>
              </a:rPr>
              <a:t> took over Manchuria, they felt like they were able to continue to take over parts of China.</a:t>
            </a:r>
            <a:endParaRPr b="1" sz="1200">
              <a:solidFill>
                <a:srgbClr val="E95C3D"/>
              </a:solidFill>
              <a:latin typeface="Inter"/>
              <a:ea typeface="Inter"/>
              <a:cs typeface="Inter"/>
              <a:sym typeface="Inter"/>
            </a:endParaRPr>
          </a:p>
        </p:txBody>
      </p:sp>
      <p:sp>
        <p:nvSpPr>
          <p:cNvPr id="124" name="Google Shape;124;p17"/>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Japanese were brutal in their invasion of China. Approximately 15-20 million Chinese people were killed and the Japanese committed mass atrocities against the Chinese people. Ultimately their conquest of China ended up bringing the US into WWII.</a:t>
            </a:r>
            <a:endParaRPr b="1" sz="1200">
              <a:solidFill>
                <a:srgbClr val="E95C3D"/>
              </a:solidFill>
              <a:latin typeface="Inter"/>
              <a:ea typeface="Inter"/>
              <a:cs typeface="Inter"/>
              <a:sym typeface="Inter"/>
            </a:endParaRPr>
          </a:p>
        </p:txBody>
      </p:sp>
      <p:sp>
        <p:nvSpPr>
          <p:cNvPr id="125" name="Google Shape;125;p17"/>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July 7, 1937</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26" name="Google Shape;126;p17"/>
          <p:cNvPicPr preferRelativeResize="0"/>
          <p:nvPr/>
        </p:nvPicPr>
        <p:blipFill>
          <a:blip r:embed="rId5">
            <a:alphaModFix/>
          </a:blip>
          <a:stretch>
            <a:fillRect/>
          </a:stretch>
        </p:blipFill>
        <p:spPr>
          <a:xfrm>
            <a:off x="991592" y="6358250"/>
            <a:ext cx="2734869" cy="2176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0" name="Shape 130"/>
        <p:cNvGrpSpPr/>
        <p:nvPr/>
      </p:nvGrpSpPr>
      <p:grpSpPr>
        <a:xfrm>
          <a:off x="0" y="0"/>
          <a:ext cx="0" cy="0"/>
          <a:chOff x="0" y="0"/>
          <a:chExt cx="0" cy="0"/>
        </a:xfrm>
      </p:grpSpPr>
      <p:sp>
        <p:nvSpPr>
          <p:cNvPr id="131" name="Google Shape;131;p18"/>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132" name="Google Shape;132;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3" name="Google Shape;133;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4" name="Google Shape;134;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5" name="Google Shape;135;p18"/>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36" name="Google Shape;136;p18"/>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137" name="Google Shape;137;p18"/>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Germany Annexes Austria</a:t>
            </a:r>
            <a:endParaRPr b="1" sz="1200">
              <a:solidFill>
                <a:srgbClr val="E95C3D"/>
              </a:solidFill>
              <a:latin typeface="Inter"/>
              <a:ea typeface="Inter"/>
              <a:cs typeface="Inter"/>
              <a:sym typeface="Inter"/>
            </a:endParaRPr>
          </a:p>
          <a:p>
            <a:pPr indent="0" lvl="0" marL="0" rtl="0" algn="ctr">
              <a:spcBef>
                <a:spcPts val="0"/>
              </a:spcBef>
              <a:spcAft>
                <a:spcPts val="0"/>
              </a:spcAft>
              <a:buNone/>
            </a:pPr>
            <a:r>
              <a:rPr b="1" i="1" lang="en" sz="1200">
                <a:solidFill>
                  <a:srgbClr val="E95C3D"/>
                </a:solidFill>
                <a:latin typeface="Inter"/>
                <a:ea typeface="Inter"/>
                <a:cs typeface="Inter"/>
                <a:sym typeface="Inter"/>
              </a:rPr>
              <a:t>Anschluss</a:t>
            </a:r>
            <a:endParaRPr b="1" i="1" sz="1200">
              <a:solidFill>
                <a:srgbClr val="E95C3D"/>
              </a:solidFill>
              <a:latin typeface="Inter"/>
              <a:ea typeface="Inter"/>
              <a:cs typeface="Inter"/>
              <a:sym typeface="Inter"/>
            </a:endParaRPr>
          </a:p>
        </p:txBody>
      </p:sp>
      <p:sp>
        <p:nvSpPr>
          <p:cNvPr id="138" name="Google Shape;138;p18"/>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Nazi Germany marched into Austria and received little opposition. They were able to take over the land and </a:t>
            </a:r>
            <a:r>
              <a:rPr b="1" lang="en" sz="1200">
                <a:solidFill>
                  <a:srgbClr val="E95C3D"/>
                </a:solidFill>
                <a:latin typeface="Inter"/>
                <a:ea typeface="Inter"/>
                <a:cs typeface="Inter"/>
                <a:sym typeface="Inter"/>
              </a:rPr>
              <a:t>incorporate</a:t>
            </a:r>
            <a:r>
              <a:rPr b="1" lang="en" sz="1200">
                <a:solidFill>
                  <a:srgbClr val="E95C3D"/>
                </a:solidFill>
                <a:latin typeface="Inter"/>
                <a:ea typeface="Inter"/>
                <a:cs typeface="Inter"/>
                <a:sym typeface="Inter"/>
              </a:rPr>
              <a:t> it into the Third Reich.</a:t>
            </a:r>
            <a:endParaRPr b="1" sz="1200">
              <a:solidFill>
                <a:srgbClr val="E95C3D"/>
              </a:solidFill>
              <a:latin typeface="Inter"/>
              <a:ea typeface="Inter"/>
              <a:cs typeface="Inter"/>
              <a:sym typeface="Inter"/>
            </a:endParaRPr>
          </a:p>
        </p:txBody>
      </p:sp>
      <p:sp>
        <p:nvSpPr>
          <p:cNvPr id="139" name="Google Shape;139;p18"/>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40" name="Google Shape;140;p18"/>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Nazis wanted to expand their territory to acquire </a:t>
            </a:r>
            <a:r>
              <a:rPr b="1" i="1" lang="en" sz="1200">
                <a:solidFill>
                  <a:srgbClr val="E95C3D"/>
                </a:solidFill>
                <a:latin typeface="Inter"/>
                <a:ea typeface="Inter"/>
                <a:cs typeface="Inter"/>
                <a:sym typeface="Inter"/>
              </a:rPr>
              <a:t>lebensraum</a:t>
            </a:r>
            <a:r>
              <a:rPr b="1" lang="en" sz="1200">
                <a:solidFill>
                  <a:srgbClr val="E95C3D"/>
                </a:solidFill>
                <a:latin typeface="Inter"/>
                <a:ea typeface="Inter"/>
                <a:cs typeface="Inter"/>
                <a:sym typeface="Inter"/>
              </a:rPr>
              <a:t> and unite ethnic Germans into their Reich. (</a:t>
            </a:r>
            <a:r>
              <a:rPr b="1" i="1" lang="en" sz="1200">
                <a:solidFill>
                  <a:srgbClr val="E95C3D"/>
                </a:solidFill>
                <a:latin typeface="Inter"/>
                <a:ea typeface="Inter"/>
                <a:cs typeface="Inter"/>
                <a:sym typeface="Inter"/>
              </a:rPr>
              <a:t>Anschluss</a:t>
            </a:r>
            <a:r>
              <a:rPr b="1" lang="en" sz="1200">
                <a:solidFill>
                  <a:srgbClr val="E95C3D"/>
                </a:solidFill>
                <a:latin typeface="Inter"/>
                <a:ea typeface="Inter"/>
                <a:cs typeface="Inter"/>
                <a:sym typeface="Inter"/>
              </a:rPr>
              <a:t> means “union” or “connection.”)</a:t>
            </a:r>
            <a:endParaRPr b="1" sz="1200">
              <a:solidFill>
                <a:srgbClr val="E95C3D"/>
              </a:solidFill>
              <a:latin typeface="Inter"/>
              <a:ea typeface="Inter"/>
              <a:cs typeface="Inter"/>
              <a:sym typeface="Inter"/>
            </a:endParaRPr>
          </a:p>
        </p:txBody>
      </p:sp>
      <p:sp>
        <p:nvSpPr>
          <p:cNvPr id="141" name="Google Shape;141;p18"/>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Germans were not penalized for violating international treaties that should have stopped them from invading Austria, which made them more bold in subsequent aggressive conquest of other territories.</a:t>
            </a:r>
            <a:endParaRPr b="1" sz="1200">
              <a:solidFill>
                <a:srgbClr val="E95C3D"/>
              </a:solidFill>
              <a:latin typeface="Inter"/>
              <a:ea typeface="Inter"/>
              <a:cs typeface="Inter"/>
              <a:sym typeface="Inter"/>
            </a:endParaRPr>
          </a:p>
        </p:txBody>
      </p:sp>
      <p:sp>
        <p:nvSpPr>
          <p:cNvPr id="142" name="Google Shape;142;p18"/>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March 11-13, 1938</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43" name="Google Shape;143;p18"/>
          <p:cNvPicPr preferRelativeResize="0"/>
          <p:nvPr/>
        </p:nvPicPr>
        <p:blipFill>
          <a:blip r:embed="rId5">
            <a:alphaModFix/>
          </a:blip>
          <a:stretch>
            <a:fillRect/>
          </a:stretch>
        </p:blipFill>
        <p:spPr>
          <a:xfrm>
            <a:off x="843425" y="6354568"/>
            <a:ext cx="3031200" cy="200275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7" name="Shape 147"/>
        <p:cNvGrpSpPr/>
        <p:nvPr/>
      </p:nvGrpSpPr>
      <p:grpSpPr>
        <a:xfrm>
          <a:off x="0" y="0"/>
          <a:ext cx="0" cy="0"/>
          <a:chOff x="0" y="0"/>
          <a:chExt cx="0" cy="0"/>
        </a:xfrm>
      </p:grpSpPr>
      <p:sp>
        <p:nvSpPr>
          <p:cNvPr id="148" name="Google Shape;148;p19"/>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149" name="Google Shape;149;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0" name="Google Shape;150;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1" name="Google Shape;151;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2" name="Google Shape;152;p19"/>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53" name="Google Shape;153;p19"/>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154" name="Google Shape;154;p19"/>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Munich Agreement Signed</a:t>
            </a:r>
            <a:endParaRPr b="1" i="1" sz="1200">
              <a:solidFill>
                <a:srgbClr val="E95C3D"/>
              </a:solidFill>
              <a:latin typeface="Inter"/>
              <a:ea typeface="Inter"/>
              <a:cs typeface="Inter"/>
              <a:sym typeface="Inter"/>
            </a:endParaRPr>
          </a:p>
        </p:txBody>
      </p:sp>
      <p:sp>
        <p:nvSpPr>
          <p:cNvPr id="155" name="Google Shape;155;p19"/>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Agreement signed by Germany, Italy, Britain, and France. This enabled the Nazis to take over the Sudetenland, a part of Czechoslovakia that was mostly ethnically German. In return, Hitler agreed to not invade the rest of Czechoslovakia.</a:t>
            </a:r>
            <a:endParaRPr b="1" sz="1200">
              <a:solidFill>
                <a:srgbClr val="E95C3D"/>
              </a:solidFill>
              <a:latin typeface="Inter"/>
              <a:ea typeface="Inter"/>
              <a:cs typeface="Inter"/>
              <a:sym typeface="Inter"/>
            </a:endParaRPr>
          </a:p>
        </p:txBody>
      </p:sp>
      <p:sp>
        <p:nvSpPr>
          <p:cNvPr id="156" name="Google Shape;156;p19"/>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57" name="Google Shape;157;p19"/>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French and British wanted to avoid another war at any cost. Although the actions of Germany violated the ideals of the League of Nations, they decided to follow the concept of </a:t>
            </a:r>
            <a:r>
              <a:rPr b="1" lang="en" sz="1200">
                <a:solidFill>
                  <a:srgbClr val="E95C3D"/>
                </a:solidFill>
                <a:latin typeface="Inter"/>
                <a:ea typeface="Inter"/>
                <a:cs typeface="Inter"/>
                <a:sym typeface="Inter"/>
              </a:rPr>
              <a:t>appeasement</a:t>
            </a:r>
            <a:r>
              <a:rPr b="1" lang="en" sz="1200">
                <a:solidFill>
                  <a:srgbClr val="E95C3D"/>
                </a:solidFill>
                <a:latin typeface="Inter"/>
                <a:ea typeface="Inter"/>
                <a:cs typeface="Inter"/>
                <a:sym typeface="Inter"/>
              </a:rPr>
              <a:t> in hopes that Hitler would get enough of what he wanted and stop further aggression.</a:t>
            </a:r>
            <a:endParaRPr b="1" sz="1200">
              <a:solidFill>
                <a:srgbClr val="E95C3D"/>
              </a:solidFill>
              <a:latin typeface="Inter"/>
              <a:ea typeface="Inter"/>
              <a:cs typeface="Inter"/>
              <a:sym typeface="Inter"/>
            </a:endParaRPr>
          </a:p>
        </p:txBody>
      </p:sp>
      <p:sp>
        <p:nvSpPr>
          <p:cNvPr id="158" name="Google Shape;158;p19"/>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This set up a standard for Hitler to invade and get his way without interference from other major world leaders. Although he promised to not invade other parts of Czechoslovakia, he blatantly ignored this part of the treaty and continued to invade the rest of the country in 1939.</a:t>
            </a:r>
            <a:endParaRPr b="1" sz="1200">
              <a:solidFill>
                <a:srgbClr val="E95C3D"/>
              </a:solidFill>
              <a:latin typeface="Inter"/>
              <a:ea typeface="Inter"/>
              <a:cs typeface="Inter"/>
              <a:sym typeface="Inter"/>
            </a:endParaRPr>
          </a:p>
        </p:txBody>
      </p:sp>
      <p:sp>
        <p:nvSpPr>
          <p:cNvPr id="159" name="Google Shape;159;p19"/>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September 29</a:t>
            </a:r>
            <a:r>
              <a:rPr b="1" lang="en" sz="1200">
                <a:solidFill>
                  <a:srgbClr val="E95C3D"/>
                </a:solidFill>
                <a:latin typeface="Inter"/>
                <a:ea typeface="Inter"/>
                <a:cs typeface="Inter"/>
                <a:sym typeface="Inter"/>
              </a:rPr>
              <a:t>, 1938</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60" name="Google Shape;160;p19"/>
          <p:cNvPicPr preferRelativeResize="0"/>
          <p:nvPr/>
        </p:nvPicPr>
        <p:blipFill>
          <a:blip r:embed="rId5">
            <a:alphaModFix/>
          </a:blip>
          <a:stretch>
            <a:fillRect/>
          </a:stretch>
        </p:blipFill>
        <p:spPr>
          <a:xfrm>
            <a:off x="770342" y="6343900"/>
            <a:ext cx="3177370" cy="2176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4" name="Shape 164"/>
        <p:cNvGrpSpPr/>
        <p:nvPr/>
      </p:nvGrpSpPr>
      <p:grpSpPr>
        <a:xfrm>
          <a:off x="0" y="0"/>
          <a:ext cx="0" cy="0"/>
          <a:chOff x="0" y="0"/>
          <a:chExt cx="0" cy="0"/>
        </a:xfrm>
      </p:grpSpPr>
      <p:sp>
        <p:nvSpPr>
          <p:cNvPr id="165" name="Google Shape;165;p20"/>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166" name="Google Shape;166;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7" name="Google Shape;167;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8" name="Google Shape;168;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9" name="Google Shape;169;p20"/>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70" name="Google Shape;170;p20"/>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171" name="Google Shape;171;p20"/>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Nazi Germany &amp; Soviet Union Sign Non-Aggression Pact</a:t>
            </a:r>
            <a:endParaRPr b="1" sz="1200">
              <a:solidFill>
                <a:srgbClr val="E95C3D"/>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(Molotov-Ribbentrop Pact)</a:t>
            </a:r>
            <a:endParaRPr b="1" sz="1200">
              <a:solidFill>
                <a:srgbClr val="E95C3D"/>
              </a:solidFill>
              <a:latin typeface="Inter"/>
              <a:ea typeface="Inter"/>
              <a:cs typeface="Inter"/>
              <a:sym typeface="Inter"/>
            </a:endParaRPr>
          </a:p>
        </p:txBody>
      </p:sp>
      <p:sp>
        <p:nvSpPr>
          <p:cNvPr id="172" name="Google Shape;172;p20"/>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Pact signed between the Germans and Soviets to not attack each other and offer support in case they were attacked. It also included a detailed protocol to divide Eastern Europe between the two of them.</a:t>
            </a:r>
            <a:endParaRPr b="1" sz="1200">
              <a:solidFill>
                <a:srgbClr val="E95C3D"/>
              </a:solidFill>
              <a:latin typeface="Inter"/>
              <a:ea typeface="Inter"/>
              <a:cs typeface="Inter"/>
              <a:sym typeface="Inter"/>
            </a:endParaRPr>
          </a:p>
        </p:txBody>
      </p:sp>
      <p:sp>
        <p:nvSpPr>
          <p:cNvPr id="173" name="Google Shape;173;p20"/>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74" name="Google Shape;174;p20"/>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This agreement was a way for the Germans and Soviets to determine how they wanted to divide up the territory </a:t>
            </a:r>
            <a:r>
              <a:rPr b="1" lang="en" sz="1200">
                <a:solidFill>
                  <a:srgbClr val="E95C3D"/>
                </a:solidFill>
                <a:latin typeface="Inter"/>
                <a:ea typeface="Inter"/>
                <a:cs typeface="Inter"/>
                <a:sym typeface="Inter"/>
              </a:rPr>
              <a:t>between</a:t>
            </a:r>
            <a:r>
              <a:rPr b="1" lang="en" sz="1200">
                <a:solidFill>
                  <a:srgbClr val="E95C3D"/>
                </a:solidFill>
                <a:latin typeface="Inter"/>
                <a:ea typeface="Inter"/>
                <a:cs typeface="Inter"/>
                <a:sym typeface="Inter"/>
              </a:rPr>
              <a:t> them and simultaneously avoid conflict during their imperial pursuits. </a:t>
            </a:r>
            <a:endParaRPr b="1" sz="1200">
              <a:solidFill>
                <a:srgbClr val="E95C3D"/>
              </a:solidFill>
              <a:latin typeface="Inter"/>
              <a:ea typeface="Inter"/>
              <a:cs typeface="Inter"/>
              <a:sym typeface="Inter"/>
            </a:endParaRPr>
          </a:p>
        </p:txBody>
      </p:sp>
      <p:sp>
        <p:nvSpPr>
          <p:cNvPr id="175" name="Google Shape;175;p20"/>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 week after this was signed, the Germans invaded Poland in the west and 2 weeks later the Soviets invaded Poland in the east. This brought Europe into war as the invasion of Poland caused the British and French to declare war on Germany.</a:t>
            </a:r>
            <a:endParaRPr b="1" sz="1200">
              <a:solidFill>
                <a:srgbClr val="E95C3D"/>
              </a:solidFill>
              <a:latin typeface="Inter"/>
              <a:ea typeface="Inter"/>
              <a:cs typeface="Inter"/>
              <a:sym typeface="Inter"/>
            </a:endParaRPr>
          </a:p>
        </p:txBody>
      </p:sp>
      <p:sp>
        <p:nvSpPr>
          <p:cNvPr id="176" name="Google Shape;176;p20"/>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August 23, 1939</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77" name="Google Shape;177;p20"/>
          <p:cNvPicPr preferRelativeResize="0"/>
          <p:nvPr/>
        </p:nvPicPr>
        <p:blipFill>
          <a:blip r:embed="rId5">
            <a:alphaModFix/>
          </a:blip>
          <a:stretch>
            <a:fillRect/>
          </a:stretch>
        </p:blipFill>
        <p:spPr>
          <a:xfrm>
            <a:off x="1101175" y="6305238"/>
            <a:ext cx="2358650" cy="22538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1" name="Shape 181"/>
        <p:cNvGrpSpPr/>
        <p:nvPr/>
      </p:nvGrpSpPr>
      <p:grpSpPr>
        <a:xfrm>
          <a:off x="0" y="0"/>
          <a:ext cx="0" cy="0"/>
          <a:chOff x="0" y="0"/>
          <a:chExt cx="0" cy="0"/>
        </a:xfrm>
      </p:grpSpPr>
      <p:sp>
        <p:nvSpPr>
          <p:cNvPr id="182" name="Google Shape;182;p21"/>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WWII Timeline Event</a:t>
            </a:r>
            <a:endParaRPr sz="1900">
              <a:solidFill>
                <a:schemeClr val="dk1"/>
              </a:solidFill>
              <a:latin typeface="Halant"/>
              <a:ea typeface="Halant"/>
              <a:cs typeface="Halant"/>
              <a:sym typeface="Halant"/>
            </a:endParaRPr>
          </a:p>
        </p:txBody>
      </p:sp>
      <p:pic>
        <p:nvPicPr>
          <p:cNvPr id="183" name="Google Shape;183;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4" name="Google Shape;184;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5" name="Google Shape;185;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86" name="Google Shape;186;p21"/>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87" name="Google Shape;187;p21"/>
          <p:cNvSpPr txBox="1"/>
          <p:nvPr/>
        </p:nvSpPr>
        <p:spPr>
          <a:xfrm>
            <a:off x="594300" y="807688"/>
            <a:ext cx="658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Fill out the graphic organizer below based on your assigned event(s).</a:t>
            </a:r>
            <a:endParaRPr sz="1200">
              <a:solidFill>
                <a:schemeClr val="dk1"/>
              </a:solidFill>
              <a:latin typeface="Halant"/>
              <a:ea typeface="Halant"/>
              <a:cs typeface="Halant"/>
              <a:sym typeface="Halant"/>
            </a:endParaRPr>
          </a:p>
        </p:txBody>
      </p:sp>
      <p:sp>
        <p:nvSpPr>
          <p:cNvPr id="188" name="Google Shape;188;p21"/>
          <p:cNvSpPr txBox="1"/>
          <p:nvPr/>
        </p:nvSpPr>
        <p:spPr>
          <a:xfrm>
            <a:off x="661325" y="2002900"/>
            <a:ext cx="65169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Event:</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Germany Invades Poland</a:t>
            </a:r>
            <a:endParaRPr b="1" sz="1200">
              <a:solidFill>
                <a:srgbClr val="E95C3D"/>
              </a:solidFill>
              <a:latin typeface="Inter"/>
              <a:ea typeface="Inter"/>
              <a:cs typeface="Inter"/>
              <a:sym typeface="Inter"/>
            </a:endParaRPr>
          </a:p>
        </p:txBody>
      </p:sp>
      <p:sp>
        <p:nvSpPr>
          <p:cNvPr id="189" name="Google Shape;189;p21"/>
          <p:cNvSpPr txBox="1"/>
          <p:nvPr/>
        </p:nvSpPr>
        <p:spPr>
          <a:xfrm>
            <a:off x="661325" y="3198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Summary:</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In spite of a non-</a:t>
            </a:r>
            <a:r>
              <a:rPr b="1" lang="en" sz="1200">
                <a:solidFill>
                  <a:srgbClr val="E95C3D"/>
                </a:solidFill>
                <a:latin typeface="Inter"/>
                <a:ea typeface="Inter"/>
                <a:cs typeface="Inter"/>
                <a:sym typeface="Inter"/>
              </a:rPr>
              <a:t>aggression</a:t>
            </a:r>
            <a:r>
              <a:rPr b="1" lang="en" sz="1200">
                <a:solidFill>
                  <a:srgbClr val="E95C3D"/>
                </a:solidFill>
                <a:latin typeface="Inter"/>
                <a:ea typeface="Inter"/>
                <a:cs typeface="Inter"/>
                <a:sym typeface="Inter"/>
              </a:rPr>
              <a:t> pact signed with Poland in 1934, the Nazis invaded Poland with massive force, including the use of more than 2,000 tanks with over 400 fighter planes. Almost 1.5 million German soldiers were deployed, and they encircled the capital city of Warsaw. The Polish army was defeated within weeks.</a:t>
            </a:r>
            <a:endParaRPr b="1" sz="1200">
              <a:solidFill>
                <a:srgbClr val="E95C3D"/>
              </a:solidFill>
              <a:latin typeface="Inter"/>
              <a:ea typeface="Inter"/>
              <a:cs typeface="Inter"/>
              <a:sym typeface="Inter"/>
            </a:endParaRPr>
          </a:p>
        </p:txBody>
      </p:sp>
      <p:sp>
        <p:nvSpPr>
          <p:cNvPr id="190" name="Google Shape;190;p21"/>
          <p:cNvSpPr txBox="1"/>
          <p:nvPr/>
        </p:nvSpPr>
        <p:spPr>
          <a:xfrm>
            <a:off x="661325" y="6039100"/>
            <a:ext cx="3395400" cy="2569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Image:</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91" name="Google Shape;191;p21"/>
          <p:cNvSpPr txBox="1"/>
          <p:nvPr/>
        </p:nvSpPr>
        <p:spPr>
          <a:xfrm>
            <a:off x="4272900" y="40480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Cause:</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Non-Aggression Pact between the Germans and Soviets </a:t>
            </a:r>
            <a:r>
              <a:rPr b="1" lang="en" sz="1200">
                <a:solidFill>
                  <a:srgbClr val="E95C3D"/>
                </a:solidFill>
                <a:latin typeface="Inter"/>
                <a:ea typeface="Inter"/>
                <a:cs typeface="Inter"/>
                <a:sym typeface="Inter"/>
              </a:rPr>
              <a:t>allowed</a:t>
            </a:r>
            <a:r>
              <a:rPr b="1" lang="en" sz="1200">
                <a:solidFill>
                  <a:srgbClr val="E95C3D"/>
                </a:solidFill>
                <a:latin typeface="Inter"/>
                <a:ea typeface="Inter"/>
                <a:cs typeface="Inter"/>
                <a:sym typeface="Inter"/>
              </a:rPr>
              <a:t> for the invasion of Poland to occur without </a:t>
            </a:r>
            <a:r>
              <a:rPr b="1" lang="en" sz="1200">
                <a:solidFill>
                  <a:srgbClr val="E95C3D"/>
                </a:solidFill>
                <a:latin typeface="Inter"/>
                <a:ea typeface="Inter"/>
                <a:cs typeface="Inter"/>
                <a:sym typeface="Inter"/>
              </a:rPr>
              <a:t>significant</a:t>
            </a:r>
            <a:r>
              <a:rPr b="1" lang="en" sz="1200">
                <a:solidFill>
                  <a:srgbClr val="E95C3D"/>
                </a:solidFill>
                <a:latin typeface="Inter"/>
                <a:ea typeface="Inter"/>
                <a:cs typeface="Inter"/>
                <a:sym typeface="Inter"/>
              </a:rPr>
              <a:t> opposition. The Nazis wanted to expand their territory to create </a:t>
            </a:r>
            <a:r>
              <a:rPr b="1" i="1" lang="en" sz="1200">
                <a:solidFill>
                  <a:srgbClr val="E95C3D"/>
                </a:solidFill>
                <a:latin typeface="Inter"/>
                <a:ea typeface="Inter"/>
                <a:cs typeface="Inter"/>
                <a:sym typeface="Inter"/>
              </a:rPr>
              <a:t>lebensraum</a:t>
            </a:r>
            <a:r>
              <a:rPr b="1" lang="en" sz="1200">
                <a:solidFill>
                  <a:srgbClr val="E95C3D"/>
                </a:solidFill>
                <a:latin typeface="Inter"/>
                <a:ea typeface="Inter"/>
                <a:cs typeface="Inter"/>
                <a:sym typeface="Inter"/>
              </a:rPr>
              <a:t> for the ethnic Germans in Europe.</a:t>
            </a:r>
            <a:endParaRPr b="1" sz="1200">
              <a:solidFill>
                <a:srgbClr val="E95C3D"/>
              </a:solidFill>
              <a:latin typeface="Inter"/>
              <a:ea typeface="Inter"/>
              <a:cs typeface="Inter"/>
              <a:sym typeface="Inter"/>
            </a:endParaRPr>
          </a:p>
        </p:txBody>
      </p:sp>
      <p:sp>
        <p:nvSpPr>
          <p:cNvPr id="192" name="Google Shape;192;p21"/>
          <p:cNvSpPr txBox="1"/>
          <p:nvPr/>
        </p:nvSpPr>
        <p:spPr>
          <a:xfrm>
            <a:off x="4272900" y="6420100"/>
            <a:ext cx="2905200" cy="2176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Effect:</a:t>
            </a:r>
            <a:endParaRPr sz="1200">
              <a:solidFill>
                <a:schemeClr val="dk2"/>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British and French promised to guarantee Poland’s borders, and in response to the invasion </a:t>
            </a:r>
            <a:r>
              <a:rPr b="1" lang="en" sz="1200">
                <a:solidFill>
                  <a:srgbClr val="E95C3D"/>
                </a:solidFill>
                <a:latin typeface="Inter"/>
                <a:ea typeface="Inter"/>
                <a:cs typeface="Inter"/>
                <a:sym typeface="Inter"/>
              </a:rPr>
              <a:t>declared</a:t>
            </a:r>
            <a:r>
              <a:rPr b="1" lang="en" sz="1200">
                <a:solidFill>
                  <a:srgbClr val="E95C3D"/>
                </a:solidFill>
                <a:latin typeface="Inter"/>
                <a:ea typeface="Inter"/>
                <a:cs typeface="Inter"/>
                <a:sym typeface="Inter"/>
              </a:rPr>
              <a:t> war on Germany on September 3, 1939. WIth the invasion of Poland from the Soviets in mid-September, Poland was unable to stand their ground, and Warsaw </a:t>
            </a:r>
            <a:r>
              <a:rPr b="1" lang="en" sz="1200">
                <a:solidFill>
                  <a:srgbClr val="E95C3D"/>
                </a:solidFill>
                <a:latin typeface="Inter"/>
                <a:ea typeface="Inter"/>
                <a:cs typeface="Inter"/>
                <a:sym typeface="Inter"/>
              </a:rPr>
              <a:t>surrendered</a:t>
            </a:r>
            <a:r>
              <a:rPr b="1" lang="en" sz="1200">
                <a:solidFill>
                  <a:srgbClr val="E95C3D"/>
                </a:solidFill>
                <a:latin typeface="Inter"/>
                <a:ea typeface="Inter"/>
                <a:cs typeface="Inter"/>
                <a:sym typeface="Inter"/>
              </a:rPr>
              <a:t> to the Nazis on September 29. Poland was divided between the Nazis and Soviets.</a:t>
            </a:r>
            <a:endParaRPr b="1" sz="1200">
              <a:solidFill>
                <a:srgbClr val="E95C3D"/>
              </a:solidFill>
              <a:latin typeface="Inter"/>
              <a:ea typeface="Inter"/>
              <a:cs typeface="Inter"/>
              <a:sym typeface="Inter"/>
            </a:endParaRPr>
          </a:p>
        </p:txBody>
      </p:sp>
      <p:sp>
        <p:nvSpPr>
          <p:cNvPr id="193" name="Google Shape;193;p21"/>
          <p:cNvSpPr txBox="1"/>
          <p:nvPr/>
        </p:nvSpPr>
        <p:spPr>
          <a:xfrm>
            <a:off x="4272900" y="3077675"/>
            <a:ext cx="2905200" cy="78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2"/>
                </a:solidFill>
                <a:latin typeface="Inter"/>
                <a:ea typeface="Inter"/>
                <a:cs typeface="Inter"/>
                <a:sym typeface="Inter"/>
              </a:rPr>
              <a:t>Date:</a:t>
            </a:r>
            <a:endParaRPr sz="1200">
              <a:solidFill>
                <a:schemeClr val="dk2"/>
              </a:solidFill>
              <a:latin typeface="Inter"/>
              <a:ea typeface="Inter"/>
              <a:cs typeface="Inter"/>
              <a:sym typeface="Inter"/>
            </a:endParaRPr>
          </a:p>
          <a:p>
            <a:pPr indent="0" lvl="0" marL="0" rtl="0" algn="ctr">
              <a:spcBef>
                <a:spcPts val="0"/>
              </a:spcBef>
              <a:spcAft>
                <a:spcPts val="0"/>
              </a:spcAft>
              <a:buNone/>
            </a:pPr>
            <a:r>
              <a:rPr b="1" lang="en" sz="1200">
                <a:solidFill>
                  <a:srgbClr val="E95C3D"/>
                </a:solidFill>
                <a:latin typeface="Inter"/>
                <a:ea typeface="Inter"/>
                <a:cs typeface="Inter"/>
                <a:sym typeface="Inter"/>
              </a:rPr>
              <a:t>September 1, 1939</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94" name="Google Shape;194;p21"/>
          <p:cNvPicPr preferRelativeResize="0"/>
          <p:nvPr/>
        </p:nvPicPr>
        <p:blipFill>
          <a:blip r:embed="rId5">
            <a:alphaModFix/>
          </a:blip>
          <a:stretch>
            <a:fillRect/>
          </a:stretch>
        </p:blipFill>
        <p:spPr>
          <a:xfrm>
            <a:off x="829138" y="6420100"/>
            <a:ext cx="3059776" cy="20347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